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D47_88093579.xml" ContentType="application/vnd.ms-powerpoint.comment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3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80" r:id="rId5"/>
  </p:sldMasterIdLst>
  <p:notesMasterIdLst>
    <p:notesMasterId r:id="rId28"/>
  </p:notesMasterIdLst>
  <p:sldIdLst>
    <p:sldId id="3195" r:id="rId6"/>
    <p:sldId id="3346" r:id="rId7"/>
    <p:sldId id="3410" r:id="rId8"/>
    <p:sldId id="3221" r:id="rId9"/>
    <p:sldId id="3411" r:id="rId10"/>
    <p:sldId id="265" r:id="rId11"/>
    <p:sldId id="3415" r:id="rId12"/>
    <p:sldId id="3408" r:id="rId13"/>
    <p:sldId id="273" r:id="rId14"/>
    <p:sldId id="271" r:id="rId15"/>
    <p:sldId id="3400" r:id="rId16"/>
    <p:sldId id="3405" r:id="rId17"/>
    <p:sldId id="3406" r:id="rId18"/>
    <p:sldId id="3407" r:id="rId19"/>
    <p:sldId id="3392" r:id="rId20"/>
    <p:sldId id="3412" r:id="rId21"/>
    <p:sldId id="3398" r:id="rId22"/>
    <p:sldId id="643" r:id="rId23"/>
    <p:sldId id="730" r:id="rId24"/>
    <p:sldId id="3399" r:id="rId25"/>
    <p:sldId id="3413" r:id="rId26"/>
    <p:sldId id="341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C936D7-3745-899C-93D9-E5AE42ACC37F}" name="Juniper Kim" initials="JK" userId="S::Juniper.Kim@berrydunn.com::28f6ecd5-7bff-46e3-b2b1-cc0c9a322f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5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County</a:t>
            </a:r>
            <a:r>
              <a:rPr lang="en-US" baseline="0"/>
              <a:t> Population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Population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2020</c:v>
                </c:pt>
                <c:pt idx="2">
                  <c:v>2024</c:v>
                </c:pt>
                <c:pt idx="3">
                  <c:v>2030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168159</c:v>
                </c:pt>
                <c:pt idx="1">
                  <c:v>170243</c:v>
                </c:pt>
                <c:pt idx="2">
                  <c:v>174066</c:v>
                </c:pt>
                <c:pt idx="3">
                  <c:v>184225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2F-4DDF-B0C1-F3A5F0D77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6814544"/>
        <c:axId val="1126810224"/>
      </c:barChart>
      <c:catAx>
        <c:axId val="11268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6810224"/>
        <c:crosses val="autoZero"/>
        <c:auto val="1"/>
        <c:lblAlgn val="ctr"/>
        <c:lblOffset val="100"/>
        <c:noMultiLvlLbl val="0"/>
      </c:catAx>
      <c:valAx>
        <c:axId val="1126810224"/>
        <c:scaling>
          <c:orientation val="minMax"/>
          <c:min val="14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68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b="0"/>
              <a:t>2010 Race and Ethnicity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4021680785442156E-2"/>
          <c:y val="0.19432427716824022"/>
          <c:w val="0.56750276168459479"/>
          <c:h val="0.641418999520278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2010  Race and Ethnicity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AE2-4D61-8A32-2E568785E1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AE2-4D61-8A32-2E568785E18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AE2-4D61-8A32-2E568785E18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AE2-4D61-8A32-2E568785E18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AE2-4D61-8A32-2E568785E18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AF9-4163-9DFC-F30D51018E80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6"/>
                <c:pt idx="0">
                  <c:v>White (Non-Hispanic) - 56.7%</c:v>
                </c:pt>
                <c:pt idx="1">
                  <c:v>Black or African American - 34.7%</c:v>
                </c:pt>
                <c:pt idx="2">
                  <c:v>American Indian and Alaska Native - less than 1%</c:v>
                </c:pt>
                <c:pt idx="3">
                  <c:v>Asian - 1.6%</c:v>
                </c:pt>
                <c:pt idx="4">
                  <c:v>Two or More Races - 1.7%</c:v>
                </c:pt>
                <c:pt idx="5">
                  <c:v>Hispanic - 5.6%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56.7</c:v>
                </c:pt>
                <c:pt idx="1">
                  <c:v>34.700000000000003</c:v>
                </c:pt>
                <c:pt idx="2">
                  <c:v>0.4</c:v>
                </c:pt>
                <c:pt idx="3">
                  <c:v>1.6</c:v>
                </c:pt>
                <c:pt idx="4">
                  <c:v>1.7</c:v>
                </c:pt>
                <c:pt idx="5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AE2-4D61-8A32-2E568785E18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92308031372955"/>
          <c:y val="0.13000492822444135"/>
          <c:w val="0.33007797786123982"/>
          <c:h val="0.76342854527625381"/>
        </c:manualLayout>
      </c:layout>
      <c:overlay val="0"/>
      <c:spPr>
        <a:solidFill>
          <a:schemeClr val="bg1">
            <a:alpha val="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alpha val="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b="0"/>
              <a:t>2020 Race and Ethnicity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4021680785442156E-2"/>
          <c:y val="0.19432427716824022"/>
          <c:w val="0.56750276168459479"/>
          <c:h val="0.641418999520278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2010  Race and Ethnicity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40-49B5-AEE1-50C2FCDF23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540-49B5-AEE1-50C2FCDF23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540-49B5-AEE1-50C2FCDF23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540-49B5-AEE1-50C2FCDF23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540-49B5-AEE1-50C2FCDF23E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540-49B5-AEE1-50C2FCDF23E7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6"/>
                <c:pt idx="0">
                  <c:v>White (Non-Hispanic) - 54.7%</c:v>
                </c:pt>
                <c:pt idx="1">
                  <c:v>Black or African American - 34.2%</c:v>
                </c:pt>
                <c:pt idx="2">
                  <c:v>American Indian and Alaska Native - less than 1%</c:v>
                </c:pt>
                <c:pt idx="3">
                  <c:v>Asian - 2%</c:v>
                </c:pt>
                <c:pt idx="4">
                  <c:v>Two or More Races - 3.1%</c:v>
                </c:pt>
                <c:pt idx="5">
                  <c:v>Hispanic - 5.9%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54.7</c:v>
                </c:pt>
                <c:pt idx="1">
                  <c:v>34.200000000000003</c:v>
                </c:pt>
                <c:pt idx="2">
                  <c:v>0.4</c:v>
                </c:pt>
                <c:pt idx="3">
                  <c:v>2</c:v>
                </c:pt>
                <c:pt idx="4">
                  <c:v>3.1</c:v>
                </c:pt>
                <c:pt idx="5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540-49B5-AEE1-50C2FCDF23E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492308031372955"/>
          <c:y val="0.13000492822444135"/>
          <c:w val="0.33007797786123982"/>
          <c:h val="0.76342854527625381"/>
        </c:manualLayout>
      </c:layout>
      <c:overlay val="0"/>
      <c:spPr>
        <a:solidFill>
          <a:schemeClr val="bg1">
            <a:alpha val="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alpha val="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E6-4F73-B7A9-CED41474D91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E6-4F73-B7A9-CED41474D91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2B8-492D-9DC5-07AA4696D6F5}"/>
              </c:ext>
            </c:extLst>
          </c:dPt>
          <c:dLbls>
            <c:dLbl>
              <c:idx val="3"/>
              <c:layout>
                <c:manualLayout>
                  <c:x val="-1.004790357810207E-2"/>
                  <c:y val="4.66971423738878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942-424A-9832-0222FA900F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People Under 5</c:v>
                </c:pt>
                <c:pt idx="1">
                  <c:v>People 6 to 19</c:v>
                </c:pt>
                <c:pt idx="2">
                  <c:v>People 20 to 34</c:v>
                </c:pt>
                <c:pt idx="3">
                  <c:v>People 35 to 64</c:v>
                </c:pt>
                <c:pt idx="4">
                  <c:v>People 65 years and over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6.0999999999999999E-2</c:v>
                </c:pt>
                <c:pt idx="1">
                  <c:v>0.20399999999999999</c:v>
                </c:pt>
                <c:pt idx="2">
                  <c:v>0.26400000000000001</c:v>
                </c:pt>
                <c:pt idx="3">
                  <c:v>0.34100000000000003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3-438E-887D-F925E332B9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7.53592768357648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42-424A-9832-0222FA900F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People Under 5</c:v>
                </c:pt>
                <c:pt idx="1">
                  <c:v>People 6 to 19</c:v>
                </c:pt>
                <c:pt idx="2">
                  <c:v>People 20 to 34</c:v>
                </c:pt>
                <c:pt idx="3">
                  <c:v>People 35 to 64</c:v>
                </c:pt>
                <c:pt idx="4">
                  <c:v>People 65 years and over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5.3999999999999999E-2</c:v>
                </c:pt>
                <c:pt idx="1">
                  <c:v>0.189</c:v>
                </c:pt>
                <c:pt idx="2">
                  <c:v>0.27400000000000002</c:v>
                </c:pt>
                <c:pt idx="3">
                  <c:v>0.33600000000000002</c:v>
                </c:pt>
                <c:pt idx="4">
                  <c:v>0.14699999999999999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91-4F43-9D82-01703E400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21274656"/>
        <c:axId val="1221271704"/>
      </c:barChart>
      <c:catAx>
        <c:axId val="12212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271704"/>
        <c:crosses val="autoZero"/>
        <c:auto val="1"/>
        <c:lblAlgn val="ctr"/>
        <c:lblOffset val="100"/>
        <c:noMultiLvlLbl val="0"/>
      </c:catAx>
      <c:valAx>
        <c:axId val="1221271704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122127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874681478489662"/>
          <c:y val="0.89389802557495834"/>
          <c:w val="0.16402636150967212"/>
          <c:h val="6.0843994035735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County</a:t>
            </a:r>
            <a:r>
              <a:rPr lang="en-US" baseline="0"/>
              <a:t> Housing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Households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2020</c:v>
                </c:pt>
                <c:pt idx="2">
                  <c:v>2024</c:v>
                </c:pt>
                <c:pt idx="3">
                  <c:v>2029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67580</c:v>
                </c:pt>
                <c:pt idx="1">
                  <c:v>70016</c:v>
                </c:pt>
                <c:pt idx="2">
                  <c:v>72681</c:v>
                </c:pt>
                <c:pt idx="3">
                  <c:v>75428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2F-4DDF-B0C1-F3A5F0D77238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Housing Units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2020</c:v>
                </c:pt>
                <c:pt idx="2">
                  <c:v>2024</c:v>
                </c:pt>
                <c:pt idx="3">
                  <c:v>2029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74994</c:v>
                </c:pt>
                <c:pt idx="1">
                  <c:v>80515</c:v>
                </c:pt>
                <c:pt idx="2">
                  <c:v>83989</c:v>
                </c:pt>
                <c:pt idx="3">
                  <c:v>86920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2F-4DDF-B0C1-F3A5F0D77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6814544"/>
        <c:axId val="1126810224"/>
      </c:barChart>
      <c:catAx>
        <c:axId val="11268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6810224"/>
        <c:crosses val="autoZero"/>
        <c:auto val="1"/>
        <c:lblAlgn val="ctr"/>
        <c:lblOffset val="100"/>
        <c:noMultiLvlLbl val="0"/>
      </c:catAx>
      <c:valAx>
        <c:axId val="112681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68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52304840292483"/>
          <c:y val="7.2015877516302803E-3"/>
          <c:w val="0.44940691846958752"/>
          <c:h val="0.948437503171905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4"/>
                <c:pt idx="0">
                  <c:v>Providing services for vulnerable/disadvantaged populations (homeless, low income)</c:v>
                </c:pt>
                <c:pt idx="1">
                  <c:v>Promoting Veterans services</c:v>
                </c:pt>
                <c:pt idx="2">
                  <c:v>Growth management (land use plans &amp; regulations)</c:v>
                </c:pt>
                <c:pt idx="3">
                  <c:v>Protection and preservation of natural resources (land and water)</c:v>
                </c:pt>
                <c:pt idx="4">
                  <c:v>Communicating services and benefits to the community/residents</c:v>
                </c:pt>
                <c:pt idx="5">
                  <c:v>Promoting community health and well-being (mental health, public health)</c:v>
                </c:pt>
                <c:pt idx="6">
                  <c:v>Supporting arts and culture</c:v>
                </c:pt>
                <c:pt idx="7">
                  <c:v>Passive ranks and recreation services (trails, nature preserves)</c:v>
                </c:pt>
                <c:pt idx="8">
                  <c:v>Funding education facilities (K-12, Community College)</c:v>
                </c:pt>
                <c:pt idx="9">
                  <c:v>Promoting business, workforce, and economic development</c:v>
                </c:pt>
                <c:pt idx="10">
                  <c:v>Emergency medical services</c:v>
                </c:pt>
                <c:pt idx="11">
                  <c:v>Emergency preparedness and response</c:v>
                </c:pt>
                <c:pt idx="12">
                  <c:v>Law enforcement &amp; public safety</c:v>
                </c:pt>
                <c:pt idx="13">
                  <c:v>Active parks and recreation services (sports fields, gyms)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  <c:pt idx="4">
                  <c:v>16</c:v>
                </c:pt>
                <c:pt idx="5">
                  <c:v>27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40</c:v>
                </c:pt>
                <c:pt idx="10">
                  <c:v>43</c:v>
                </c:pt>
                <c:pt idx="11">
                  <c:v>43</c:v>
                </c:pt>
                <c:pt idx="12">
                  <c:v>44</c:v>
                </c:pt>
                <c:pt idx="1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2-407B-BFF7-C3BEE3980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4338040"/>
        <c:axId val="1184338400"/>
      </c:barChart>
      <c:catAx>
        <c:axId val="1184338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4338400"/>
        <c:crosses val="autoZero"/>
        <c:auto val="1"/>
        <c:lblAlgn val="ctr"/>
        <c:lblOffset val="100"/>
        <c:noMultiLvlLbl val="0"/>
      </c:catAx>
      <c:valAx>
        <c:axId val="11843384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84338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52304840292483"/>
          <c:y val="7.2015877516302803E-3"/>
          <c:w val="0.35668888772203622"/>
          <c:h val="0.948437503171905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4"/>
                <c:pt idx="0">
                  <c:v>Emergency medical services</c:v>
                </c:pt>
                <c:pt idx="1">
                  <c:v>Emergency preparedness and response</c:v>
                </c:pt>
                <c:pt idx="2">
                  <c:v>Law enforcement &amp; public safety</c:v>
                </c:pt>
                <c:pt idx="3">
                  <c:v>Active parks and recreation services (sports fields, gyms)</c:v>
                </c:pt>
                <c:pt idx="4">
                  <c:v>Promoting Veterans services</c:v>
                </c:pt>
                <c:pt idx="5">
                  <c:v>Promoting business, workforce, and economic development</c:v>
                </c:pt>
                <c:pt idx="6">
                  <c:v>Supporting arts and culture</c:v>
                </c:pt>
                <c:pt idx="7">
                  <c:v>Protection and preservation of natural resources (land and water)</c:v>
                </c:pt>
                <c:pt idx="8">
                  <c:v>Passive ranks and recreation services (trails, nature preserves)</c:v>
                </c:pt>
                <c:pt idx="9">
                  <c:v>Promoting community health and well-being (mental health, public health)</c:v>
                </c:pt>
                <c:pt idx="10">
                  <c:v>Communicating services and benefits to the community/residents</c:v>
                </c:pt>
                <c:pt idx="11">
                  <c:v>Providing services for vulnerable/disadvantaged populations (homeless, low income)</c:v>
                </c:pt>
                <c:pt idx="12">
                  <c:v>Funding education facilities (K-12, Community College)</c:v>
                </c:pt>
                <c:pt idx="13">
                  <c:v>Growth management (land use plans &amp; regulations)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</c:v>
                </c:pt>
                <c:pt idx="1">
                  <c:v>15</c:v>
                </c:pt>
                <c:pt idx="2">
                  <c:v>18</c:v>
                </c:pt>
                <c:pt idx="3">
                  <c:v>20</c:v>
                </c:pt>
                <c:pt idx="4">
                  <c:v>22</c:v>
                </c:pt>
                <c:pt idx="5">
                  <c:v>22</c:v>
                </c:pt>
                <c:pt idx="6">
                  <c:v>27</c:v>
                </c:pt>
                <c:pt idx="7">
                  <c:v>29</c:v>
                </c:pt>
                <c:pt idx="8">
                  <c:v>29</c:v>
                </c:pt>
                <c:pt idx="9">
                  <c:v>32</c:v>
                </c:pt>
                <c:pt idx="10">
                  <c:v>34</c:v>
                </c:pt>
                <c:pt idx="11">
                  <c:v>39</c:v>
                </c:pt>
                <c:pt idx="12">
                  <c:v>40</c:v>
                </c:pt>
                <c:pt idx="13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E-4D8D-9BAD-399BD8789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4338040"/>
        <c:axId val="1184338400"/>
      </c:barChart>
      <c:catAx>
        <c:axId val="1184338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4338400"/>
        <c:crosses val="autoZero"/>
        <c:auto val="1"/>
        <c:lblAlgn val="ctr"/>
        <c:lblOffset val="100"/>
        <c:noMultiLvlLbl val="0"/>
      </c:catAx>
      <c:valAx>
        <c:axId val="11843384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84338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52304840292483"/>
          <c:y val="7.2015877516302803E-3"/>
          <c:w val="0.48420699391245953"/>
          <c:h val="0.948437503171905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Veterans services</c:v>
                </c:pt>
                <c:pt idx="1">
                  <c:v>Active recreation (fields, courts, gyms, etc.)</c:v>
                </c:pt>
                <c:pt idx="2">
                  <c:v>Environmentally sustainable practices and educational programs</c:v>
                </c:pt>
                <c:pt idx="3">
                  <c:v>Law enforcement services</c:v>
                </c:pt>
                <c:pt idx="4">
                  <c:v>Senior services</c:v>
                </c:pt>
                <c:pt idx="5">
                  <c:v>Natural resource protection and preservation</c:v>
                </c:pt>
                <c:pt idx="6">
                  <c:v>Animal Service programs and regulations</c:v>
                </c:pt>
                <c:pt idx="7">
                  <c:v>Emergency services (fire/rescue)</c:v>
                </c:pt>
                <c:pt idx="8">
                  <c:v>Department of Social Services programs</c:v>
                </c:pt>
                <c:pt idx="9">
                  <c:v>Public transportation services</c:v>
                </c:pt>
                <c:pt idx="10">
                  <c:v>Passive recreation (outdoor spaces, parks, and trails)</c:v>
                </c:pt>
                <c:pt idx="11">
                  <c:v>Community health and well-being (public health programs)</c:v>
                </c:pt>
                <c:pt idx="12">
                  <c:v>Business environment/economic development</c:v>
                </c:pt>
                <c:pt idx="13">
                  <c:v>Growth Management (land use plans &amp; regulations)</c:v>
                </c:pt>
                <c:pt idx="14">
                  <c:v>Jobs and workforce development</c:v>
                </c:pt>
                <c:pt idx="15">
                  <c:v>K-12 &amp; Community College education facilities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10</c:v>
                </c:pt>
                <c:pt idx="1">
                  <c:v>18</c:v>
                </c:pt>
                <c:pt idx="2">
                  <c:v>21</c:v>
                </c:pt>
                <c:pt idx="3">
                  <c:v>22</c:v>
                </c:pt>
                <c:pt idx="4">
                  <c:v>22</c:v>
                </c:pt>
                <c:pt idx="5">
                  <c:v>22</c:v>
                </c:pt>
                <c:pt idx="6">
                  <c:v>23</c:v>
                </c:pt>
                <c:pt idx="7">
                  <c:v>23</c:v>
                </c:pt>
                <c:pt idx="8">
                  <c:v>24</c:v>
                </c:pt>
                <c:pt idx="9">
                  <c:v>27</c:v>
                </c:pt>
                <c:pt idx="10">
                  <c:v>32</c:v>
                </c:pt>
                <c:pt idx="11">
                  <c:v>32</c:v>
                </c:pt>
                <c:pt idx="12">
                  <c:v>38</c:v>
                </c:pt>
                <c:pt idx="13">
                  <c:v>40</c:v>
                </c:pt>
                <c:pt idx="14">
                  <c:v>57</c:v>
                </c:pt>
                <c:pt idx="15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E-4D8D-9BAD-399BD8789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4338040"/>
        <c:axId val="1184338400"/>
      </c:barChart>
      <c:catAx>
        <c:axId val="1184338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4338400"/>
        <c:crosses val="autoZero"/>
        <c:auto val="1"/>
        <c:lblAlgn val="ctr"/>
        <c:lblOffset val="100"/>
        <c:noMultiLvlLbl val="0"/>
      </c:catAx>
      <c:valAx>
        <c:axId val="11843384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84338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D47_8809357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FE8683-793C-48CB-905E-A48A6EAD9B1B}" authorId="{69C936D7-3745-899C-93D9-E5AE42ACC37F}" status="resolved" created="2025-09-18T19:21:27.750" complete="100000">
    <pc:sldMkLst xmlns:pc="http://schemas.microsoft.com/office/powerpoint/2013/main/command">
      <pc:docMk/>
      <pc:sldMk cId="2282304889" sldId="3399"/>
    </pc:sldMkLst>
    <p188:txBody>
      <a:bodyPr/>
      <a:lstStyle/>
      <a:p>
        <a:r>
          <a:rPr lang="en-US"/>
          <a:t>Spaceholder for “Community Input to Date”</a:t>
        </a:r>
      </a:p>
    </p188:txBody>
  </p188:cm>
</p188:cmLst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7AFBC8-9875-474A-B659-41E05D7CC4E4}" type="doc">
      <dgm:prSet loTypeId="urn:microsoft.com/office/officeart/2005/8/layout/cycle7" loCatId="cycle" qsTypeId="urn:microsoft.com/office/officeart/2005/8/quickstyle/simple1" qsCatId="simple" csTypeId="urn:microsoft.com/office/officeart/2005/8/colors/colorful1" csCatId="colorful" phldr="1"/>
      <dgm:spPr/>
    </dgm:pt>
    <dgm:pt modelId="{DD0D4245-1A18-4688-AC16-98FC8D9830EE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600" b="1"/>
            <a:t>Board of Commissioners</a:t>
          </a:r>
        </a:p>
      </dgm:t>
    </dgm:pt>
    <dgm:pt modelId="{CE36D056-B1C3-46F0-959F-2ED0F3E238FF}" type="parTrans" cxnId="{3973DAFF-6D04-4660-B2C2-214F36FA4485}">
      <dgm:prSet/>
      <dgm:spPr/>
      <dgm:t>
        <a:bodyPr/>
        <a:lstStyle/>
        <a:p>
          <a:endParaRPr lang="en-US"/>
        </a:p>
      </dgm:t>
    </dgm:pt>
    <dgm:pt modelId="{48D0FEC4-4189-42F2-9FA5-B54550ED68B7}" type="sibTrans" cxnId="{3973DAFF-6D04-4660-B2C2-214F36FA4485}">
      <dgm:prSet/>
      <dgm:spPr>
        <a:solidFill>
          <a:schemeClr val="accent1"/>
        </a:solidFill>
      </dgm:spPr>
      <dgm:t>
        <a:bodyPr/>
        <a:lstStyle/>
        <a:p>
          <a:endParaRPr lang="en-US"/>
        </a:p>
      </dgm:t>
    </dgm:pt>
    <dgm:pt modelId="{C2196D30-C7B4-4712-AE9D-C94F3446465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600" b="1"/>
            <a:t>Pitt County Residents</a:t>
          </a:r>
        </a:p>
      </dgm:t>
    </dgm:pt>
    <dgm:pt modelId="{0A55E157-7450-4358-B911-75DEB7C92C17}" type="parTrans" cxnId="{C9408F68-1B87-498F-8C49-897A2E280C2A}">
      <dgm:prSet/>
      <dgm:spPr/>
      <dgm:t>
        <a:bodyPr/>
        <a:lstStyle/>
        <a:p>
          <a:endParaRPr lang="en-US"/>
        </a:p>
      </dgm:t>
    </dgm:pt>
    <dgm:pt modelId="{1A02C23C-1A1F-4DD2-A821-0DF8F80EE5C2}" type="sibTrans" cxnId="{C9408F68-1B87-498F-8C49-897A2E280C2A}">
      <dgm:prSet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C2AFD2E2-39C7-4C5A-B729-8F76127A1D4B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600" b="1"/>
            <a:t>County Staff</a:t>
          </a:r>
        </a:p>
      </dgm:t>
    </dgm:pt>
    <dgm:pt modelId="{D6CDEE97-CC8F-4C98-8908-FAB8D2DC8AB6}" type="parTrans" cxnId="{50595A06-E6C9-4602-894C-36AF084A0FB8}">
      <dgm:prSet/>
      <dgm:spPr/>
      <dgm:t>
        <a:bodyPr/>
        <a:lstStyle/>
        <a:p>
          <a:endParaRPr lang="en-US"/>
        </a:p>
      </dgm:t>
    </dgm:pt>
    <dgm:pt modelId="{233659A1-2C0C-4308-8119-026DCA083D68}" type="sibTrans" cxnId="{50595A06-E6C9-4602-894C-36AF084A0FB8}">
      <dgm:prSet/>
      <dgm:spPr>
        <a:solidFill>
          <a:schemeClr val="accent3"/>
        </a:solidFill>
      </dgm:spPr>
      <dgm:t>
        <a:bodyPr/>
        <a:lstStyle/>
        <a:p>
          <a:endParaRPr lang="en-US"/>
        </a:p>
      </dgm:t>
    </dgm:pt>
    <dgm:pt modelId="{81FE064B-3E83-4E99-A44E-5D6168450F60}" type="pres">
      <dgm:prSet presAssocID="{CE7AFBC8-9875-474A-B659-41E05D7CC4E4}" presName="Name0" presStyleCnt="0">
        <dgm:presLayoutVars>
          <dgm:dir/>
          <dgm:resizeHandles val="exact"/>
        </dgm:presLayoutVars>
      </dgm:prSet>
      <dgm:spPr/>
    </dgm:pt>
    <dgm:pt modelId="{BDF42801-EBE7-4D67-A6FD-03A34359DEF4}" type="pres">
      <dgm:prSet presAssocID="{DD0D4245-1A18-4688-AC16-98FC8D9830EE}" presName="node" presStyleLbl="node1" presStyleIdx="0" presStyleCnt="3" custScaleX="115353" custScaleY="230707" custRadScaleRad="130031" custRadScaleInc="-1924">
        <dgm:presLayoutVars>
          <dgm:bulletEnabled val="1"/>
        </dgm:presLayoutVars>
      </dgm:prSet>
      <dgm:spPr>
        <a:prstGeom prst="ellipse">
          <a:avLst/>
        </a:prstGeom>
      </dgm:spPr>
    </dgm:pt>
    <dgm:pt modelId="{AC669ADD-2665-4392-A111-164DB202BC27}" type="pres">
      <dgm:prSet presAssocID="{48D0FEC4-4189-42F2-9FA5-B54550ED68B7}" presName="sibTrans" presStyleLbl="sibTrans2D1" presStyleIdx="0" presStyleCnt="3" custScaleX="191960" custScaleY="101409"/>
      <dgm:spPr/>
    </dgm:pt>
    <dgm:pt modelId="{8F7CAC7D-67E0-42B3-A245-EC097BE3AFE1}" type="pres">
      <dgm:prSet presAssocID="{48D0FEC4-4189-42F2-9FA5-B54550ED68B7}" presName="connectorText" presStyleLbl="sibTrans2D1" presStyleIdx="0" presStyleCnt="3"/>
      <dgm:spPr/>
    </dgm:pt>
    <dgm:pt modelId="{3E69F5C8-CFE5-4413-BE5F-C2F3EB739BFC}" type="pres">
      <dgm:prSet presAssocID="{C2196D30-C7B4-4712-AE9D-C94F3446465E}" presName="node" presStyleLbl="node1" presStyleIdx="1" presStyleCnt="3" custScaleX="115353" custScaleY="230707" custRadScaleRad="99850" custRadScaleInc="-827">
        <dgm:presLayoutVars>
          <dgm:bulletEnabled val="1"/>
        </dgm:presLayoutVars>
      </dgm:prSet>
      <dgm:spPr>
        <a:prstGeom prst="ellipse">
          <a:avLst/>
        </a:prstGeom>
      </dgm:spPr>
    </dgm:pt>
    <dgm:pt modelId="{DD59C658-F65D-46F9-8C7B-0CCB7B1BB36D}" type="pres">
      <dgm:prSet presAssocID="{1A02C23C-1A1F-4DD2-A821-0DF8F80EE5C2}" presName="sibTrans" presStyleLbl="sibTrans2D1" presStyleIdx="1" presStyleCnt="3" custScaleX="191960" custScaleY="101409"/>
      <dgm:spPr/>
    </dgm:pt>
    <dgm:pt modelId="{849F2B8C-02A5-49F2-9756-8FEC1652C0CB}" type="pres">
      <dgm:prSet presAssocID="{1A02C23C-1A1F-4DD2-A821-0DF8F80EE5C2}" presName="connectorText" presStyleLbl="sibTrans2D1" presStyleIdx="1" presStyleCnt="3"/>
      <dgm:spPr/>
    </dgm:pt>
    <dgm:pt modelId="{98E74B23-D4DB-414E-B7D6-BBD0BD4948BC}" type="pres">
      <dgm:prSet presAssocID="{C2AFD2E2-39C7-4C5A-B729-8F76127A1D4B}" presName="node" presStyleLbl="node1" presStyleIdx="2" presStyleCnt="3" custScaleX="115353" custScaleY="230707">
        <dgm:presLayoutVars>
          <dgm:bulletEnabled val="1"/>
        </dgm:presLayoutVars>
      </dgm:prSet>
      <dgm:spPr>
        <a:prstGeom prst="ellipse">
          <a:avLst/>
        </a:prstGeom>
      </dgm:spPr>
    </dgm:pt>
    <dgm:pt modelId="{D7A36231-18B3-4CB2-AF47-A6D0DDCC327F}" type="pres">
      <dgm:prSet presAssocID="{233659A1-2C0C-4308-8119-026DCA083D68}" presName="sibTrans" presStyleLbl="sibTrans2D1" presStyleIdx="2" presStyleCnt="3" custScaleX="191960" custScaleY="101409"/>
      <dgm:spPr/>
    </dgm:pt>
    <dgm:pt modelId="{792D02BE-4ADB-4C63-9E60-49516032D280}" type="pres">
      <dgm:prSet presAssocID="{233659A1-2C0C-4308-8119-026DCA083D68}" presName="connectorText" presStyleLbl="sibTrans2D1" presStyleIdx="2" presStyleCnt="3"/>
      <dgm:spPr/>
    </dgm:pt>
  </dgm:ptLst>
  <dgm:cxnLst>
    <dgm:cxn modelId="{50595A06-E6C9-4602-894C-36AF084A0FB8}" srcId="{CE7AFBC8-9875-474A-B659-41E05D7CC4E4}" destId="{C2AFD2E2-39C7-4C5A-B729-8F76127A1D4B}" srcOrd="2" destOrd="0" parTransId="{D6CDEE97-CC8F-4C98-8908-FAB8D2DC8AB6}" sibTransId="{233659A1-2C0C-4308-8119-026DCA083D68}"/>
    <dgm:cxn modelId="{6C36743C-502A-414C-B397-65EB7A3FFC42}" type="presOf" srcId="{1A02C23C-1A1F-4DD2-A821-0DF8F80EE5C2}" destId="{849F2B8C-02A5-49F2-9756-8FEC1652C0CB}" srcOrd="1" destOrd="0" presId="urn:microsoft.com/office/officeart/2005/8/layout/cycle7"/>
    <dgm:cxn modelId="{9B29B43D-76EB-4ED6-AB37-F2727122A3B7}" type="presOf" srcId="{48D0FEC4-4189-42F2-9FA5-B54550ED68B7}" destId="{AC669ADD-2665-4392-A111-164DB202BC27}" srcOrd="0" destOrd="0" presId="urn:microsoft.com/office/officeart/2005/8/layout/cycle7"/>
    <dgm:cxn modelId="{670E0368-498F-4F96-9D33-A98F50346698}" type="presOf" srcId="{C2196D30-C7B4-4712-AE9D-C94F3446465E}" destId="{3E69F5C8-CFE5-4413-BE5F-C2F3EB739BFC}" srcOrd="0" destOrd="0" presId="urn:microsoft.com/office/officeart/2005/8/layout/cycle7"/>
    <dgm:cxn modelId="{C9408F68-1B87-498F-8C49-897A2E280C2A}" srcId="{CE7AFBC8-9875-474A-B659-41E05D7CC4E4}" destId="{C2196D30-C7B4-4712-AE9D-C94F3446465E}" srcOrd="1" destOrd="0" parTransId="{0A55E157-7450-4358-B911-75DEB7C92C17}" sibTransId="{1A02C23C-1A1F-4DD2-A821-0DF8F80EE5C2}"/>
    <dgm:cxn modelId="{C8A4BB6C-7A6F-4BF9-8635-31EE64D6DD22}" type="presOf" srcId="{233659A1-2C0C-4308-8119-026DCA083D68}" destId="{D7A36231-18B3-4CB2-AF47-A6D0DDCC327F}" srcOrd="0" destOrd="0" presId="urn:microsoft.com/office/officeart/2005/8/layout/cycle7"/>
    <dgm:cxn modelId="{1859ED74-517A-4D63-97CD-8D31C7C838F3}" type="presOf" srcId="{233659A1-2C0C-4308-8119-026DCA083D68}" destId="{792D02BE-4ADB-4C63-9E60-49516032D280}" srcOrd="1" destOrd="0" presId="urn:microsoft.com/office/officeart/2005/8/layout/cycle7"/>
    <dgm:cxn modelId="{E4C32CA2-2768-4715-8C19-215F47318378}" type="presOf" srcId="{CE7AFBC8-9875-474A-B659-41E05D7CC4E4}" destId="{81FE064B-3E83-4E99-A44E-5D6168450F60}" srcOrd="0" destOrd="0" presId="urn:microsoft.com/office/officeart/2005/8/layout/cycle7"/>
    <dgm:cxn modelId="{5AE174A4-E526-455C-8B1A-2D736C0B3C11}" type="presOf" srcId="{48D0FEC4-4189-42F2-9FA5-B54550ED68B7}" destId="{8F7CAC7D-67E0-42B3-A245-EC097BE3AFE1}" srcOrd="1" destOrd="0" presId="urn:microsoft.com/office/officeart/2005/8/layout/cycle7"/>
    <dgm:cxn modelId="{2203DABB-7ACF-446A-9998-1CE935BFB628}" type="presOf" srcId="{C2AFD2E2-39C7-4C5A-B729-8F76127A1D4B}" destId="{98E74B23-D4DB-414E-B7D6-BBD0BD4948BC}" srcOrd="0" destOrd="0" presId="urn:microsoft.com/office/officeart/2005/8/layout/cycle7"/>
    <dgm:cxn modelId="{7D1EDCCD-ECE8-45F7-A275-09901DAE24F6}" type="presOf" srcId="{1A02C23C-1A1F-4DD2-A821-0DF8F80EE5C2}" destId="{DD59C658-F65D-46F9-8C7B-0CCB7B1BB36D}" srcOrd="0" destOrd="0" presId="urn:microsoft.com/office/officeart/2005/8/layout/cycle7"/>
    <dgm:cxn modelId="{223E4BD3-159C-4915-8082-E95788D53291}" type="presOf" srcId="{DD0D4245-1A18-4688-AC16-98FC8D9830EE}" destId="{BDF42801-EBE7-4D67-A6FD-03A34359DEF4}" srcOrd="0" destOrd="0" presId="urn:microsoft.com/office/officeart/2005/8/layout/cycle7"/>
    <dgm:cxn modelId="{3973DAFF-6D04-4660-B2C2-214F36FA4485}" srcId="{CE7AFBC8-9875-474A-B659-41E05D7CC4E4}" destId="{DD0D4245-1A18-4688-AC16-98FC8D9830EE}" srcOrd="0" destOrd="0" parTransId="{CE36D056-B1C3-46F0-959F-2ED0F3E238FF}" sibTransId="{48D0FEC4-4189-42F2-9FA5-B54550ED68B7}"/>
    <dgm:cxn modelId="{2F816C3E-9388-469E-95F8-D515382ED9AD}" type="presParOf" srcId="{81FE064B-3E83-4E99-A44E-5D6168450F60}" destId="{BDF42801-EBE7-4D67-A6FD-03A34359DEF4}" srcOrd="0" destOrd="0" presId="urn:microsoft.com/office/officeart/2005/8/layout/cycle7"/>
    <dgm:cxn modelId="{AE01F260-75E7-442F-9241-8357727601AB}" type="presParOf" srcId="{81FE064B-3E83-4E99-A44E-5D6168450F60}" destId="{AC669ADD-2665-4392-A111-164DB202BC27}" srcOrd="1" destOrd="0" presId="urn:microsoft.com/office/officeart/2005/8/layout/cycle7"/>
    <dgm:cxn modelId="{2526BF59-EC1C-4499-818E-CEBB8F4CE469}" type="presParOf" srcId="{AC669ADD-2665-4392-A111-164DB202BC27}" destId="{8F7CAC7D-67E0-42B3-A245-EC097BE3AFE1}" srcOrd="0" destOrd="0" presId="urn:microsoft.com/office/officeart/2005/8/layout/cycle7"/>
    <dgm:cxn modelId="{4CEFC8AC-A843-4EE0-B003-A52FF6887920}" type="presParOf" srcId="{81FE064B-3E83-4E99-A44E-5D6168450F60}" destId="{3E69F5C8-CFE5-4413-BE5F-C2F3EB739BFC}" srcOrd="2" destOrd="0" presId="urn:microsoft.com/office/officeart/2005/8/layout/cycle7"/>
    <dgm:cxn modelId="{17CD11C5-3DFE-4FC3-86E5-7C1F48B1FA54}" type="presParOf" srcId="{81FE064B-3E83-4E99-A44E-5D6168450F60}" destId="{DD59C658-F65D-46F9-8C7B-0CCB7B1BB36D}" srcOrd="3" destOrd="0" presId="urn:microsoft.com/office/officeart/2005/8/layout/cycle7"/>
    <dgm:cxn modelId="{A550501E-65B3-4C48-BE3D-A78B4D8C7D44}" type="presParOf" srcId="{DD59C658-F65D-46F9-8C7B-0CCB7B1BB36D}" destId="{849F2B8C-02A5-49F2-9756-8FEC1652C0CB}" srcOrd="0" destOrd="0" presId="urn:microsoft.com/office/officeart/2005/8/layout/cycle7"/>
    <dgm:cxn modelId="{215EB364-A254-48D2-9180-47F10326C44D}" type="presParOf" srcId="{81FE064B-3E83-4E99-A44E-5D6168450F60}" destId="{98E74B23-D4DB-414E-B7D6-BBD0BD4948BC}" srcOrd="4" destOrd="0" presId="urn:microsoft.com/office/officeart/2005/8/layout/cycle7"/>
    <dgm:cxn modelId="{27EFDF86-E03D-4C72-914A-483BDA995BB1}" type="presParOf" srcId="{81FE064B-3E83-4E99-A44E-5D6168450F60}" destId="{D7A36231-18B3-4CB2-AF47-A6D0DDCC327F}" srcOrd="5" destOrd="0" presId="urn:microsoft.com/office/officeart/2005/8/layout/cycle7"/>
    <dgm:cxn modelId="{243F6C13-DDFA-49D5-83BF-4F7FCF7826C7}" type="presParOf" srcId="{D7A36231-18B3-4CB2-AF47-A6D0DDCC327F}" destId="{792D02BE-4ADB-4C63-9E60-49516032D28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7338FE-5100-429D-961B-5444D41F7AFC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4B53931-20CB-4035-928D-260876B0C7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solidFill>
                <a:schemeClr val="tx2">
                  <a:lumMod val="75000"/>
                </a:schemeClr>
              </a:solidFill>
              <a:latin typeface="+mn-lt"/>
            </a:rPr>
            <a:t>Interviews with staff, community members, and the Board of Commissioners</a:t>
          </a:r>
        </a:p>
      </dgm:t>
    </dgm:pt>
    <dgm:pt modelId="{59BDF4D9-D879-449E-A7EE-DE1260DC880D}" type="parTrans" cxnId="{959FA935-B3F0-4BBD-8DC1-C5A3465C931D}">
      <dgm:prSet/>
      <dgm:spPr/>
      <dgm:t>
        <a:bodyPr/>
        <a:lstStyle/>
        <a:p>
          <a:endParaRPr lang="en-US"/>
        </a:p>
      </dgm:t>
    </dgm:pt>
    <dgm:pt modelId="{63C04577-8C38-4C05-932D-36B2C134B533}" type="sibTrans" cxnId="{959FA935-B3F0-4BBD-8DC1-C5A3465C931D}">
      <dgm:prSet/>
      <dgm:spPr/>
      <dgm:t>
        <a:bodyPr/>
        <a:lstStyle/>
        <a:p>
          <a:endParaRPr lang="en-US"/>
        </a:p>
      </dgm:t>
    </dgm:pt>
    <dgm:pt modelId="{01C9A36F-1331-47E9-B0D7-FE3D0A95EF0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solidFill>
                <a:schemeClr val="tx2">
                  <a:lumMod val="75000"/>
                </a:schemeClr>
              </a:solidFill>
            </a:rPr>
            <a:t>Social Pinpoint Community Engagement Platform</a:t>
          </a:r>
        </a:p>
      </dgm:t>
    </dgm:pt>
    <dgm:pt modelId="{BD3FD163-E052-44F2-8A5B-8EABEE97AAB0}" type="parTrans" cxnId="{2DB0ED5C-6614-4E37-904C-F0BDE9392AB7}">
      <dgm:prSet/>
      <dgm:spPr/>
      <dgm:t>
        <a:bodyPr/>
        <a:lstStyle/>
        <a:p>
          <a:endParaRPr lang="en-US"/>
        </a:p>
      </dgm:t>
    </dgm:pt>
    <dgm:pt modelId="{7B403D32-5EBA-49DF-87CC-2911A394FE3B}" type="sibTrans" cxnId="{2DB0ED5C-6614-4E37-904C-F0BDE9392AB7}">
      <dgm:prSet/>
      <dgm:spPr/>
      <dgm:t>
        <a:bodyPr/>
        <a:lstStyle/>
        <a:p>
          <a:endParaRPr lang="en-US"/>
        </a:p>
      </dgm:t>
    </dgm:pt>
    <dgm:pt modelId="{07CD292E-CD13-4A0D-8A94-662BD4C07AA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solidFill>
                <a:schemeClr val="tx2">
                  <a:lumMod val="75000"/>
                </a:schemeClr>
              </a:solidFill>
            </a:rPr>
            <a:t>Demographic and economic data</a:t>
          </a:r>
        </a:p>
      </dgm:t>
    </dgm:pt>
    <dgm:pt modelId="{0FCA1C1F-546F-4AC1-8E07-FEAEFE9BAF97}" type="parTrans" cxnId="{1A221089-E504-497C-96DC-8AEBBA64514D}">
      <dgm:prSet/>
      <dgm:spPr/>
      <dgm:t>
        <a:bodyPr/>
        <a:lstStyle/>
        <a:p>
          <a:endParaRPr lang="en-US"/>
        </a:p>
      </dgm:t>
    </dgm:pt>
    <dgm:pt modelId="{E3017F07-CCBA-47D6-9E65-4B50958BD787}" type="sibTrans" cxnId="{1A221089-E504-497C-96DC-8AEBBA64514D}">
      <dgm:prSet/>
      <dgm:spPr/>
      <dgm:t>
        <a:bodyPr/>
        <a:lstStyle/>
        <a:p>
          <a:endParaRPr lang="en-US"/>
        </a:p>
      </dgm:t>
    </dgm:pt>
    <dgm:pt modelId="{E8A8264B-FA76-4B9A-AFD2-BA3728A8FA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solidFill>
                <a:schemeClr val="tx2">
                  <a:lumMod val="75000"/>
                </a:schemeClr>
              </a:solidFill>
            </a:rPr>
            <a:t>Currently existing County plans, and  budget</a:t>
          </a:r>
        </a:p>
      </dgm:t>
    </dgm:pt>
    <dgm:pt modelId="{DFA6C520-7511-4BAB-B482-51B6098E8932}" type="parTrans" cxnId="{C0E8A040-D9E2-480B-AAAC-0E825B2C19B2}">
      <dgm:prSet/>
      <dgm:spPr/>
      <dgm:t>
        <a:bodyPr/>
        <a:lstStyle/>
        <a:p>
          <a:endParaRPr lang="en-US"/>
        </a:p>
      </dgm:t>
    </dgm:pt>
    <dgm:pt modelId="{07BD6581-04D9-441E-AD6A-A4CE902955CF}" type="sibTrans" cxnId="{C0E8A040-D9E2-480B-AAAC-0E825B2C19B2}">
      <dgm:prSet/>
      <dgm:spPr/>
      <dgm:t>
        <a:bodyPr/>
        <a:lstStyle/>
        <a:p>
          <a:endParaRPr lang="en-US"/>
        </a:p>
      </dgm:t>
    </dgm:pt>
    <dgm:pt modelId="{F0C575C9-2000-4226-A5E7-91548AC0914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solidFill>
                <a:schemeClr val="tx2">
                  <a:lumMod val="75000"/>
                </a:schemeClr>
              </a:solidFill>
            </a:rPr>
            <a:t>Employee insights from survey</a:t>
          </a:r>
        </a:p>
      </dgm:t>
    </dgm:pt>
    <dgm:pt modelId="{EA433E37-1A45-438C-A267-A26BF42AACA6}" type="parTrans" cxnId="{3715BCA0-6185-4F22-A4D0-FAAC928D2857}">
      <dgm:prSet/>
      <dgm:spPr/>
      <dgm:t>
        <a:bodyPr/>
        <a:lstStyle/>
        <a:p>
          <a:endParaRPr lang="en-US"/>
        </a:p>
      </dgm:t>
    </dgm:pt>
    <dgm:pt modelId="{52DEA905-289E-4ED8-9D05-CBA3583C13E3}" type="sibTrans" cxnId="{3715BCA0-6185-4F22-A4D0-FAAC928D2857}">
      <dgm:prSet/>
      <dgm:spPr/>
      <dgm:t>
        <a:bodyPr/>
        <a:lstStyle/>
        <a:p>
          <a:endParaRPr lang="en-US"/>
        </a:p>
      </dgm:t>
    </dgm:pt>
    <dgm:pt modelId="{0309F231-0C1E-43F5-AB52-ACA738070AF0}" type="pres">
      <dgm:prSet presAssocID="{437338FE-5100-429D-961B-5444D41F7AFC}" presName="root" presStyleCnt="0">
        <dgm:presLayoutVars>
          <dgm:dir/>
          <dgm:resizeHandles val="exact"/>
        </dgm:presLayoutVars>
      </dgm:prSet>
      <dgm:spPr/>
    </dgm:pt>
    <dgm:pt modelId="{E763B9F0-7AE6-4CC4-B199-6B978E640359}" type="pres">
      <dgm:prSet presAssocID="{C4B53931-20CB-4035-928D-260876B0C7E5}" presName="compNode" presStyleCnt="0"/>
      <dgm:spPr/>
    </dgm:pt>
    <dgm:pt modelId="{172D42B5-F19B-4E95-BE0E-3A1E100040B3}" type="pres">
      <dgm:prSet presAssocID="{C4B53931-20CB-4035-928D-260876B0C7E5}" presName="iconRect" presStyleLbl="node1" presStyleIdx="0" presStyleCnt="5" custScaleX="190738" custScaleY="191213" custLinFactNeighborX="676" custLinFactNeighborY="195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06E078D-E040-4F1E-A4CF-AE3906A5D88C}" type="pres">
      <dgm:prSet presAssocID="{C4B53931-20CB-4035-928D-260876B0C7E5}" presName="spaceRect" presStyleCnt="0"/>
      <dgm:spPr/>
    </dgm:pt>
    <dgm:pt modelId="{C187552E-6994-4389-B4C0-50335E07E9EB}" type="pres">
      <dgm:prSet presAssocID="{C4B53931-20CB-4035-928D-260876B0C7E5}" presName="textRect" presStyleLbl="revTx" presStyleIdx="0" presStyleCnt="5" custLinFactNeighborY="3456">
        <dgm:presLayoutVars>
          <dgm:chMax val="1"/>
          <dgm:chPref val="1"/>
        </dgm:presLayoutVars>
      </dgm:prSet>
      <dgm:spPr/>
    </dgm:pt>
    <dgm:pt modelId="{B67A2621-407B-4406-843D-DC41419B5AD0}" type="pres">
      <dgm:prSet presAssocID="{63C04577-8C38-4C05-932D-36B2C134B533}" presName="sibTrans" presStyleCnt="0"/>
      <dgm:spPr/>
    </dgm:pt>
    <dgm:pt modelId="{B96EFD87-7F38-4CFA-8326-5F83AA5515E9}" type="pres">
      <dgm:prSet presAssocID="{01C9A36F-1331-47E9-B0D7-FE3D0A95EF00}" presName="compNode" presStyleCnt="0"/>
      <dgm:spPr/>
    </dgm:pt>
    <dgm:pt modelId="{19F82571-CD23-4960-BBED-905EC5DF0266}" type="pres">
      <dgm:prSet presAssocID="{01C9A36F-1331-47E9-B0D7-FE3D0A95EF00}" presName="iconRect" presStyleLbl="node1" presStyleIdx="1" presStyleCnt="5" custScaleX="190738" custScaleY="191213" custLinFactNeighborY="403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CAB03B6B-4718-44E7-8973-42CCEC5CFAA7}" type="pres">
      <dgm:prSet presAssocID="{01C9A36F-1331-47E9-B0D7-FE3D0A95EF00}" presName="spaceRect" presStyleCnt="0"/>
      <dgm:spPr/>
    </dgm:pt>
    <dgm:pt modelId="{9BAD7146-20DA-449A-A3F8-3E63211887EC}" type="pres">
      <dgm:prSet presAssocID="{01C9A36F-1331-47E9-B0D7-FE3D0A95EF00}" presName="textRect" presStyleLbl="revTx" presStyleIdx="1" presStyleCnt="5" custLinFactNeighborY="3456">
        <dgm:presLayoutVars>
          <dgm:chMax val="1"/>
          <dgm:chPref val="1"/>
        </dgm:presLayoutVars>
      </dgm:prSet>
      <dgm:spPr/>
    </dgm:pt>
    <dgm:pt modelId="{DB05BCBD-44D0-47DB-B0E4-98A77463B3F6}" type="pres">
      <dgm:prSet presAssocID="{7B403D32-5EBA-49DF-87CC-2911A394FE3B}" presName="sibTrans" presStyleCnt="0"/>
      <dgm:spPr/>
    </dgm:pt>
    <dgm:pt modelId="{77CA1F2E-FD13-4835-A96A-73AA84ABD005}" type="pres">
      <dgm:prSet presAssocID="{07CD292E-CD13-4A0D-8A94-662BD4C07AA9}" presName="compNode" presStyleCnt="0"/>
      <dgm:spPr/>
    </dgm:pt>
    <dgm:pt modelId="{1705CB0F-B569-4A31-82FB-8B3BA316BE67}" type="pres">
      <dgm:prSet presAssocID="{07CD292E-CD13-4A0D-8A94-662BD4C07AA9}" presName="iconRect" presStyleLbl="node1" presStyleIdx="2" presStyleCnt="5" custScaleX="190738" custScaleY="191213" custLinFactNeighborY="403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91A752BD-264B-475E-B073-171078B256C9}" type="pres">
      <dgm:prSet presAssocID="{07CD292E-CD13-4A0D-8A94-662BD4C07AA9}" presName="spaceRect" presStyleCnt="0"/>
      <dgm:spPr/>
    </dgm:pt>
    <dgm:pt modelId="{4858A684-7588-4E77-8D48-A6E95E55B091}" type="pres">
      <dgm:prSet presAssocID="{07CD292E-CD13-4A0D-8A94-662BD4C07AA9}" presName="textRect" presStyleLbl="revTx" presStyleIdx="2" presStyleCnt="5" custLinFactNeighborY="3456">
        <dgm:presLayoutVars>
          <dgm:chMax val="1"/>
          <dgm:chPref val="1"/>
        </dgm:presLayoutVars>
      </dgm:prSet>
      <dgm:spPr/>
    </dgm:pt>
    <dgm:pt modelId="{F985FA38-E566-48FA-983E-33222203E34C}" type="pres">
      <dgm:prSet presAssocID="{E3017F07-CCBA-47D6-9E65-4B50958BD787}" presName="sibTrans" presStyleCnt="0"/>
      <dgm:spPr/>
    </dgm:pt>
    <dgm:pt modelId="{85E7EF60-4A9C-4091-A168-4EE29EB965D6}" type="pres">
      <dgm:prSet presAssocID="{E8A8264B-FA76-4B9A-AFD2-BA3728A8FA2E}" presName="compNode" presStyleCnt="0"/>
      <dgm:spPr/>
    </dgm:pt>
    <dgm:pt modelId="{9DDFA51F-62E7-4E56-8711-5D79D184F451}" type="pres">
      <dgm:prSet presAssocID="{E8A8264B-FA76-4B9A-AFD2-BA3728A8FA2E}" presName="iconRect" presStyleLbl="node1" presStyleIdx="3" presStyleCnt="5" custScaleX="190738" custScaleY="191213" custLinFactNeighborY="4032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6E260EEF-76AA-44BC-A5EC-35E63A886386}" type="pres">
      <dgm:prSet presAssocID="{E8A8264B-FA76-4B9A-AFD2-BA3728A8FA2E}" presName="spaceRect" presStyleCnt="0"/>
      <dgm:spPr/>
    </dgm:pt>
    <dgm:pt modelId="{1913227D-3789-42FC-BA4A-143E0E5BDB9C}" type="pres">
      <dgm:prSet presAssocID="{E8A8264B-FA76-4B9A-AFD2-BA3728A8FA2E}" presName="textRect" presStyleLbl="revTx" presStyleIdx="3" presStyleCnt="5" custLinFactNeighborY="3456">
        <dgm:presLayoutVars>
          <dgm:chMax val="1"/>
          <dgm:chPref val="1"/>
        </dgm:presLayoutVars>
      </dgm:prSet>
      <dgm:spPr/>
    </dgm:pt>
    <dgm:pt modelId="{2F8E4C36-8AF6-4DF5-BCB0-1793A2C70580}" type="pres">
      <dgm:prSet presAssocID="{07BD6581-04D9-441E-AD6A-A4CE902955CF}" presName="sibTrans" presStyleCnt="0"/>
      <dgm:spPr/>
    </dgm:pt>
    <dgm:pt modelId="{FFA5B621-BC78-4046-AA4E-F3E18931E992}" type="pres">
      <dgm:prSet presAssocID="{F0C575C9-2000-4226-A5E7-91548AC0914B}" presName="compNode" presStyleCnt="0"/>
      <dgm:spPr/>
    </dgm:pt>
    <dgm:pt modelId="{925620CE-1922-4516-BCB0-DC19BEB5B7D5}" type="pres">
      <dgm:prSet presAssocID="{F0C575C9-2000-4226-A5E7-91548AC0914B}" presName="iconRect" presStyleLbl="node1" presStyleIdx="4" presStyleCnt="5" custScaleX="202622" custScaleY="190413" custLinFactNeighborX="-6760" custLinFactNeighborY="4732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 with solid fill"/>
        </a:ext>
      </dgm:extLst>
    </dgm:pt>
    <dgm:pt modelId="{A0C93C65-C415-4D9E-AB73-94A628A1EC27}" type="pres">
      <dgm:prSet presAssocID="{F0C575C9-2000-4226-A5E7-91548AC0914B}" presName="spaceRect" presStyleCnt="0"/>
      <dgm:spPr/>
    </dgm:pt>
    <dgm:pt modelId="{C1B98803-BFD0-45C6-A495-EA9AC6E071F6}" type="pres">
      <dgm:prSet presAssocID="{F0C575C9-2000-4226-A5E7-91548AC0914B}" presName="textRect" presStyleLbl="revTx" presStyleIdx="4" presStyleCnt="5" custLinFactNeighborX="912" custLinFactNeighborY="5794">
        <dgm:presLayoutVars>
          <dgm:chMax val="1"/>
          <dgm:chPref val="1"/>
        </dgm:presLayoutVars>
      </dgm:prSet>
      <dgm:spPr/>
    </dgm:pt>
  </dgm:ptLst>
  <dgm:cxnLst>
    <dgm:cxn modelId="{6A6D0502-F423-4435-9A56-9A832E05F75B}" type="presOf" srcId="{F0C575C9-2000-4226-A5E7-91548AC0914B}" destId="{C1B98803-BFD0-45C6-A495-EA9AC6E071F6}" srcOrd="0" destOrd="0" presId="urn:microsoft.com/office/officeart/2018/2/layout/IconLabelList"/>
    <dgm:cxn modelId="{1C321413-C938-41D7-BF66-46540DEEA046}" type="presOf" srcId="{E8A8264B-FA76-4B9A-AFD2-BA3728A8FA2E}" destId="{1913227D-3789-42FC-BA4A-143E0E5BDB9C}" srcOrd="0" destOrd="0" presId="urn:microsoft.com/office/officeart/2018/2/layout/IconLabelList"/>
    <dgm:cxn modelId="{3332E314-07C0-4133-93FF-243B69ECFDF6}" type="presOf" srcId="{07CD292E-CD13-4A0D-8A94-662BD4C07AA9}" destId="{4858A684-7588-4E77-8D48-A6E95E55B091}" srcOrd="0" destOrd="0" presId="urn:microsoft.com/office/officeart/2018/2/layout/IconLabelList"/>
    <dgm:cxn modelId="{10B2A124-A881-4EA8-99E7-E3423AA70CF0}" type="presOf" srcId="{C4B53931-20CB-4035-928D-260876B0C7E5}" destId="{C187552E-6994-4389-B4C0-50335E07E9EB}" srcOrd="0" destOrd="0" presId="urn:microsoft.com/office/officeart/2018/2/layout/IconLabelList"/>
    <dgm:cxn modelId="{959FA935-B3F0-4BBD-8DC1-C5A3465C931D}" srcId="{437338FE-5100-429D-961B-5444D41F7AFC}" destId="{C4B53931-20CB-4035-928D-260876B0C7E5}" srcOrd="0" destOrd="0" parTransId="{59BDF4D9-D879-449E-A7EE-DE1260DC880D}" sibTransId="{63C04577-8C38-4C05-932D-36B2C134B533}"/>
    <dgm:cxn modelId="{C0E8A040-D9E2-480B-AAAC-0E825B2C19B2}" srcId="{437338FE-5100-429D-961B-5444D41F7AFC}" destId="{E8A8264B-FA76-4B9A-AFD2-BA3728A8FA2E}" srcOrd="3" destOrd="0" parTransId="{DFA6C520-7511-4BAB-B482-51B6098E8932}" sibTransId="{07BD6581-04D9-441E-AD6A-A4CE902955CF}"/>
    <dgm:cxn modelId="{2DB0ED5C-6614-4E37-904C-F0BDE9392AB7}" srcId="{437338FE-5100-429D-961B-5444D41F7AFC}" destId="{01C9A36F-1331-47E9-B0D7-FE3D0A95EF00}" srcOrd="1" destOrd="0" parTransId="{BD3FD163-E052-44F2-8A5B-8EABEE97AAB0}" sibTransId="{7B403D32-5EBA-49DF-87CC-2911A394FE3B}"/>
    <dgm:cxn modelId="{1A221089-E504-497C-96DC-8AEBBA64514D}" srcId="{437338FE-5100-429D-961B-5444D41F7AFC}" destId="{07CD292E-CD13-4A0D-8A94-662BD4C07AA9}" srcOrd="2" destOrd="0" parTransId="{0FCA1C1F-546F-4AC1-8E07-FEAEFE9BAF97}" sibTransId="{E3017F07-CCBA-47D6-9E65-4B50958BD787}"/>
    <dgm:cxn modelId="{3715BCA0-6185-4F22-A4D0-FAAC928D2857}" srcId="{437338FE-5100-429D-961B-5444D41F7AFC}" destId="{F0C575C9-2000-4226-A5E7-91548AC0914B}" srcOrd="4" destOrd="0" parTransId="{EA433E37-1A45-438C-A267-A26BF42AACA6}" sibTransId="{52DEA905-289E-4ED8-9D05-CBA3583C13E3}"/>
    <dgm:cxn modelId="{7569AEA5-CD3C-42D7-B063-1746185FF1C5}" type="presOf" srcId="{437338FE-5100-429D-961B-5444D41F7AFC}" destId="{0309F231-0C1E-43F5-AB52-ACA738070AF0}" srcOrd="0" destOrd="0" presId="urn:microsoft.com/office/officeart/2018/2/layout/IconLabelList"/>
    <dgm:cxn modelId="{7ACA10A7-FECE-4008-9896-D962B35B61F7}" type="presOf" srcId="{01C9A36F-1331-47E9-B0D7-FE3D0A95EF00}" destId="{9BAD7146-20DA-449A-A3F8-3E63211887EC}" srcOrd="0" destOrd="0" presId="urn:microsoft.com/office/officeart/2018/2/layout/IconLabelList"/>
    <dgm:cxn modelId="{0DF928A3-26EE-4757-BCFD-E6F97477A62F}" type="presParOf" srcId="{0309F231-0C1E-43F5-AB52-ACA738070AF0}" destId="{E763B9F0-7AE6-4CC4-B199-6B978E640359}" srcOrd="0" destOrd="0" presId="urn:microsoft.com/office/officeart/2018/2/layout/IconLabelList"/>
    <dgm:cxn modelId="{B9717897-C98E-4357-B506-6FA47ED76563}" type="presParOf" srcId="{E763B9F0-7AE6-4CC4-B199-6B978E640359}" destId="{172D42B5-F19B-4E95-BE0E-3A1E100040B3}" srcOrd="0" destOrd="0" presId="urn:microsoft.com/office/officeart/2018/2/layout/IconLabelList"/>
    <dgm:cxn modelId="{D633C1E3-B77A-49A8-A392-007729DD49B0}" type="presParOf" srcId="{E763B9F0-7AE6-4CC4-B199-6B978E640359}" destId="{F06E078D-E040-4F1E-A4CF-AE3906A5D88C}" srcOrd="1" destOrd="0" presId="urn:microsoft.com/office/officeart/2018/2/layout/IconLabelList"/>
    <dgm:cxn modelId="{C766C29D-384F-457C-8F76-62ADBB7F21A3}" type="presParOf" srcId="{E763B9F0-7AE6-4CC4-B199-6B978E640359}" destId="{C187552E-6994-4389-B4C0-50335E07E9EB}" srcOrd="2" destOrd="0" presId="urn:microsoft.com/office/officeart/2018/2/layout/IconLabelList"/>
    <dgm:cxn modelId="{84EA3351-C0D0-42A8-AC86-56223A08ED1B}" type="presParOf" srcId="{0309F231-0C1E-43F5-AB52-ACA738070AF0}" destId="{B67A2621-407B-4406-843D-DC41419B5AD0}" srcOrd="1" destOrd="0" presId="urn:microsoft.com/office/officeart/2018/2/layout/IconLabelList"/>
    <dgm:cxn modelId="{EBE97BB8-A2AF-4888-AB02-149207FF687E}" type="presParOf" srcId="{0309F231-0C1E-43F5-AB52-ACA738070AF0}" destId="{B96EFD87-7F38-4CFA-8326-5F83AA5515E9}" srcOrd="2" destOrd="0" presId="urn:microsoft.com/office/officeart/2018/2/layout/IconLabelList"/>
    <dgm:cxn modelId="{6D1587A1-05D2-4F63-BDE8-4934D82C9987}" type="presParOf" srcId="{B96EFD87-7F38-4CFA-8326-5F83AA5515E9}" destId="{19F82571-CD23-4960-BBED-905EC5DF0266}" srcOrd="0" destOrd="0" presId="urn:microsoft.com/office/officeart/2018/2/layout/IconLabelList"/>
    <dgm:cxn modelId="{6A0B5894-5741-4AFF-90ED-6DC26DF9C0A6}" type="presParOf" srcId="{B96EFD87-7F38-4CFA-8326-5F83AA5515E9}" destId="{CAB03B6B-4718-44E7-8973-42CCEC5CFAA7}" srcOrd="1" destOrd="0" presId="urn:microsoft.com/office/officeart/2018/2/layout/IconLabelList"/>
    <dgm:cxn modelId="{A12BD8E7-AEBF-4121-BD17-5B33CF127EB6}" type="presParOf" srcId="{B96EFD87-7F38-4CFA-8326-5F83AA5515E9}" destId="{9BAD7146-20DA-449A-A3F8-3E63211887EC}" srcOrd="2" destOrd="0" presId="urn:microsoft.com/office/officeart/2018/2/layout/IconLabelList"/>
    <dgm:cxn modelId="{EDB1B294-8BC7-4C4C-A05F-FB3287BAF178}" type="presParOf" srcId="{0309F231-0C1E-43F5-AB52-ACA738070AF0}" destId="{DB05BCBD-44D0-47DB-B0E4-98A77463B3F6}" srcOrd="3" destOrd="0" presId="urn:microsoft.com/office/officeart/2018/2/layout/IconLabelList"/>
    <dgm:cxn modelId="{2C9C06F3-B482-4822-BE8F-77DAFBB64428}" type="presParOf" srcId="{0309F231-0C1E-43F5-AB52-ACA738070AF0}" destId="{77CA1F2E-FD13-4835-A96A-73AA84ABD005}" srcOrd="4" destOrd="0" presId="urn:microsoft.com/office/officeart/2018/2/layout/IconLabelList"/>
    <dgm:cxn modelId="{817278BA-3835-412F-8ED2-8274501185E8}" type="presParOf" srcId="{77CA1F2E-FD13-4835-A96A-73AA84ABD005}" destId="{1705CB0F-B569-4A31-82FB-8B3BA316BE67}" srcOrd="0" destOrd="0" presId="urn:microsoft.com/office/officeart/2018/2/layout/IconLabelList"/>
    <dgm:cxn modelId="{5598ECC4-2C5D-4A92-89A0-DEC9A705865F}" type="presParOf" srcId="{77CA1F2E-FD13-4835-A96A-73AA84ABD005}" destId="{91A752BD-264B-475E-B073-171078B256C9}" srcOrd="1" destOrd="0" presId="urn:microsoft.com/office/officeart/2018/2/layout/IconLabelList"/>
    <dgm:cxn modelId="{9423AF25-92AC-4448-8D45-8B85DDCC5C71}" type="presParOf" srcId="{77CA1F2E-FD13-4835-A96A-73AA84ABD005}" destId="{4858A684-7588-4E77-8D48-A6E95E55B091}" srcOrd="2" destOrd="0" presId="urn:microsoft.com/office/officeart/2018/2/layout/IconLabelList"/>
    <dgm:cxn modelId="{2997261D-4459-4943-80C9-E3019DA899BD}" type="presParOf" srcId="{0309F231-0C1E-43F5-AB52-ACA738070AF0}" destId="{F985FA38-E566-48FA-983E-33222203E34C}" srcOrd="5" destOrd="0" presId="urn:microsoft.com/office/officeart/2018/2/layout/IconLabelList"/>
    <dgm:cxn modelId="{50472F8F-6830-4428-9CC8-E3667440272B}" type="presParOf" srcId="{0309F231-0C1E-43F5-AB52-ACA738070AF0}" destId="{85E7EF60-4A9C-4091-A168-4EE29EB965D6}" srcOrd="6" destOrd="0" presId="urn:microsoft.com/office/officeart/2018/2/layout/IconLabelList"/>
    <dgm:cxn modelId="{304943DB-B87D-4E53-907D-1B0C9609B6B3}" type="presParOf" srcId="{85E7EF60-4A9C-4091-A168-4EE29EB965D6}" destId="{9DDFA51F-62E7-4E56-8711-5D79D184F451}" srcOrd="0" destOrd="0" presId="urn:microsoft.com/office/officeart/2018/2/layout/IconLabelList"/>
    <dgm:cxn modelId="{F1BCC486-EFCD-421D-9E35-55315B3B60EE}" type="presParOf" srcId="{85E7EF60-4A9C-4091-A168-4EE29EB965D6}" destId="{6E260EEF-76AA-44BC-A5EC-35E63A886386}" srcOrd="1" destOrd="0" presId="urn:microsoft.com/office/officeart/2018/2/layout/IconLabelList"/>
    <dgm:cxn modelId="{828F66B4-BD98-458A-9A1A-7F1EB4C49765}" type="presParOf" srcId="{85E7EF60-4A9C-4091-A168-4EE29EB965D6}" destId="{1913227D-3789-42FC-BA4A-143E0E5BDB9C}" srcOrd="2" destOrd="0" presId="urn:microsoft.com/office/officeart/2018/2/layout/IconLabelList"/>
    <dgm:cxn modelId="{4F7AED20-5145-4605-9D79-E9A73E677C7C}" type="presParOf" srcId="{0309F231-0C1E-43F5-AB52-ACA738070AF0}" destId="{2F8E4C36-8AF6-4DF5-BCB0-1793A2C70580}" srcOrd="7" destOrd="0" presId="urn:microsoft.com/office/officeart/2018/2/layout/IconLabelList"/>
    <dgm:cxn modelId="{51FA7647-CBED-40A0-9EED-8D5445196EFF}" type="presParOf" srcId="{0309F231-0C1E-43F5-AB52-ACA738070AF0}" destId="{FFA5B621-BC78-4046-AA4E-F3E18931E992}" srcOrd="8" destOrd="0" presId="urn:microsoft.com/office/officeart/2018/2/layout/IconLabelList"/>
    <dgm:cxn modelId="{1825B42E-E722-418C-B0B4-D37F158C9F8F}" type="presParOf" srcId="{FFA5B621-BC78-4046-AA4E-F3E18931E992}" destId="{925620CE-1922-4516-BCB0-DC19BEB5B7D5}" srcOrd="0" destOrd="0" presId="urn:microsoft.com/office/officeart/2018/2/layout/IconLabelList"/>
    <dgm:cxn modelId="{86D04C07-E275-4820-A008-CC3AB57F09E9}" type="presParOf" srcId="{FFA5B621-BC78-4046-AA4E-F3E18931E992}" destId="{A0C93C65-C415-4D9E-AB73-94A628A1EC27}" srcOrd="1" destOrd="0" presId="urn:microsoft.com/office/officeart/2018/2/layout/IconLabelList"/>
    <dgm:cxn modelId="{3422FDF2-96AF-4451-A081-45AC1999D270}" type="presParOf" srcId="{FFA5B621-BC78-4046-AA4E-F3E18931E992}" destId="{C1B98803-BFD0-45C6-A495-EA9AC6E071F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42801-EBE7-4D67-A6FD-03A34359DEF4}">
      <dsp:nvSpPr>
        <dsp:cNvPr id="0" name=""/>
        <dsp:cNvSpPr/>
      </dsp:nvSpPr>
      <dsp:spPr>
        <a:xfrm>
          <a:off x="1493552" y="-473557"/>
          <a:ext cx="2377434" cy="2377445"/>
        </a:xfrm>
        <a:prstGeom prst="ellipse">
          <a:avLst/>
        </a:prstGeom>
        <a:solidFill>
          <a:schemeClr val="accent1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Board of Commissioners</a:t>
          </a:r>
        </a:p>
      </dsp:txBody>
      <dsp:txXfrm>
        <a:off x="1841719" y="-125388"/>
        <a:ext cx="1681100" cy="1681107"/>
      </dsp:txXfrm>
    </dsp:sp>
    <dsp:sp modelId="{AC669ADD-2665-4392-A111-164DB202BC27}">
      <dsp:nvSpPr>
        <dsp:cNvPr id="0" name=""/>
        <dsp:cNvSpPr/>
      </dsp:nvSpPr>
      <dsp:spPr>
        <a:xfrm rot="3546962">
          <a:off x="3062510" y="1998642"/>
          <a:ext cx="993597" cy="3657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172237" y="2071794"/>
        <a:ext cx="774143" cy="219454"/>
      </dsp:txXfrm>
    </dsp:sp>
    <dsp:sp modelId="{3E69F5C8-CFE5-4413-BE5F-C2F3EB739BFC}">
      <dsp:nvSpPr>
        <dsp:cNvPr id="0" name=""/>
        <dsp:cNvSpPr/>
      </dsp:nvSpPr>
      <dsp:spPr>
        <a:xfrm>
          <a:off x="3247630" y="2459156"/>
          <a:ext cx="2377434" cy="2377445"/>
        </a:xfrm>
        <a:prstGeom prst="ellipse">
          <a:avLst/>
        </a:prstGeom>
        <a:solidFill>
          <a:schemeClr val="accent2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Pitt County Residents</a:t>
          </a:r>
        </a:p>
      </dsp:txBody>
      <dsp:txXfrm>
        <a:off x="3595797" y="2807325"/>
        <a:ext cx="1681100" cy="1681107"/>
      </dsp:txXfrm>
    </dsp:sp>
    <dsp:sp modelId="{DD59C658-F65D-46F9-8C7B-0CCB7B1BB36D}">
      <dsp:nvSpPr>
        <dsp:cNvPr id="0" name=""/>
        <dsp:cNvSpPr/>
      </dsp:nvSpPr>
      <dsp:spPr>
        <a:xfrm rot="10783611">
          <a:off x="2236973" y="3473116"/>
          <a:ext cx="993597" cy="3657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10800000">
        <a:off x="2346700" y="3546268"/>
        <a:ext cx="774143" cy="219454"/>
      </dsp:txXfrm>
    </dsp:sp>
    <dsp:sp modelId="{98E74B23-D4DB-414E-B7D6-BBD0BD4948BC}">
      <dsp:nvSpPr>
        <dsp:cNvPr id="0" name=""/>
        <dsp:cNvSpPr/>
      </dsp:nvSpPr>
      <dsp:spPr>
        <a:xfrm>
          <a:off x="-157520" y="2475390"/>
          <a:ext cx="2377434" cy="2377445"/>
        </a:xfrm>
        <a:prstGeom prst="ellipse">
          <a:avLst/>
        </a:prstGeom>
        <a:solidFill>
          <a:schemeClr val="accent3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County Staff</a:t>
          </a:r>
        </a:p>
      </dsp:txBody>
      <dsp:txXfrm>
        <a:off x="190647" y="2823559"/>
        <a:ext cx="1681100" cy="1681107"/>
      </dsp:txXfrm>
    </dsp:sp>
    <dsp:sp modelId="{D7A36231-18B3-4CB2-AF47-A6D0DDCC327F}">
      <dsp:nvSpPr>
        <dsp:cNvPr id="0" name=""/>
        <dsp:cNvSpPr/>
      </dsp:nvSpPr>
      <dsp:spPr>
        <a:xfrm rot="17954630">
          <a:off x="1359934" y="2006759"/>
          <a:ext cx="993597" cy="3657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469661" y="2079911"/>
        <a:ext cx="774143" cy="219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D42B5-F19B-4E95-BE0E-3A1E100040B3}">
      <dsp:nvSpPr>
        <dsp:cNvPr id="0" name=""/>
        <dsp:cNvSpPr/>
      </dsp:nvSpPr>
      <dsp:spPr>
        <a:xfrm>
          <a:off x="780328" y="839469"/>
          <a:ext cx="1544977" cy="1548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7552E-6994-4389-B4C0-50335E07E9EB}">
      <dsp:nvSpPr>
        <dsp:cNvPr id="0" name=""/>
        <dsp:cNvSpPr/>
      </dsp:nvSpPr>
      <dsp:spPr>
        <a:xfrm>
          <a:off x="647341" y="2250247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2">
                  <a:lumMod val="75000"/>
                </a:schemeClr>
              </a:solidFill>
              <a:latin typeface="+mn-lt"/>
            </a:rPr>
            <a:t>Interviews with staff, community members, and the Board of Commissioners</a:t>
          </a:r>
        </a:p>
      </dsp:txBody>
      <dsp:txXfrm>
        <a:off x="647341" y="2250247"/>
        <a:ext cx="1800000" cy="1170000"/>
      </dsp:txXfrm>
    </dsp:sp>
    <dsp:sp modelId="{19F82571-CD23-4960-BBED-905EC5DF0266}">
      <dsp:nvSpPr>
        <dsp:cNvPr id="0" name=""/>
        <dsp:cNvSpPr/>
      </dsp:nvSpPr>
      <dsp:spPr>
        <a:xfrm>
          <a:off x="2889852" y="713538"/>
          <a:ext cx="1544977" cy="1548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D7146-20DA-449A-A3F8-3E63211887EC}">
      <dsp:nvSpPr>
        <dsp:cNvPr id="0" name=""/>
        <dsp:cNvSpPr/>
      </dsp:nvSpPr>
      <dsp:spPr>
        <a:xfrm>
          <a:off x="2762341" y="2250247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2">
                  <a:lumMod val="75000"/>
                </a:schemeClr>
              </a:solidFill>
            </a:rPr>
            <a:t>Social Pinpoint Community Engagement Platform</a:t>
          </a:r>
        </a:p>
      </dsp:txBody>
      <dsp:txXfrm>
        <a:off x="2762341" y="2250247"/>
        <a:ext cx="1800000" cy="1170000"/>
      </dsp:txXfrm>
    </dsp:sp>
    <dsp:sp modelId="{1705CB0F-B569-4A31-82FB-8B3BA316BE67}">
      <dsp:nvSpPr>
        <dsp:cNvPr id="0" name=""/>
        <dsp:cNvSpPr/>
      </dsp:nvSpPr>
      <dsp:spPr>
        <a:xfrm>
          <a:off x="5004852" y="713538"/>
          <a:ext cx="1544977" cy="1548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8A684-7588-4E77-8D48-A6E95E55B091}">
      <dsp:nvSpPr>
        <dsp:cNvPr id="0" name=""/>
        <dsp:cNvSpPr/>
      </dsp:nvSpPr>
      <dsp:spPr>
        <a:xfrm>
          <a:off x="4877341" y="2250247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2">
                  <a:lumMod val="75000"/>
                </a:schemeClr>
              </a:solidFill>
            </a:rPr>
            <a:t>Demographic and economic data</a:t>
          </a:r>
        </a:p>
      </dsp:txBody>
      <dsp:txXfrm>
        <a:off x="4877341" y="2250247"/>
        <a:ext cx="1800000" cy="1170000"/>
      </dsp:txXfrm>
    </dsp:sp>
    <dsp:sp modelId="{9DDFA51F-62E7-4E56-8711-5D79D184F451}">
      <dsp:nvSpPr>
        <dsp:cNvPr id="0" name=""/>
        <dsp:cNvSpPr/>
      </dsp:nvSpPr>
      <dsp:spPr>
        <a:xfrm>
          <a:off x="7119852" y="713538"/>
          <a:ext cx="1544977" cy="15488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3227D-3789-42FC-BA4A-143E0E5BDB9C}">
      <dsp:nvSpPr>
        <dsp:cNvPr id="0" name=""/>
        <dsp:cNvSpPr/>
      </dsp:nvSpPr>
      <dsp:spPr>
        <a:xfrm>
          <a:off x="6992341" y="2250247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2">
                  <a:lumMod val="75000"/>
                </a:schemeClr>
              </a:solidFill>
            </a:rPr>
            <a:t>Currently existing County plans, and  budget</a:t>
          </a:r>
        </a:p>
      </dsp:txBody>
      <dsp:txXfrm>
        <a:off x="6992341" y="2250247"/>
        <a:ext cx="1800000" cy="1170000"/>
      </dsp:txXfrm>
    </dsp:sp>
    <dsp:sp modelId="{925620CE-1922-4516-BCB0-DC19BEB5B7D5}">
      <dsp:nvSpPr>
        <dsp:cNvPr id="0" name=""/>
        <dsp:cNvSpPr/>
      </dsp:nvSpPr>
      <dsp:spPr>
        <a:xfrm>
          <a:off x="9131966" y="720828"/>
          <a:ext cx="1641238" cy="154234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98803-BFD0-45C6-A495-EA9AC6E071F6}">
      <dsp:nvSpPr>
        <dsp:cNvPr id="0" name=""/>
        <dsp:cNvSpPr/>
      </dsp:nvSpPr>
      <dsp:spPr>
        <a:xfrm>
          <a:off x="9123757" y="2275982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2">
                  <a:lumMod val="75000"/>
                </a:schemeClr>
              </a:solidFill>
            </a:rPr>
            <a:t>Employee insights from survey</a:t>
          </a:r>
        </a:p>
      </dsp:txBody>
      <dsp:txXfrm>
        <a:off x="9123757" y="2275982"/>
        <a:ext cx="1800000" cy="117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0.77114</cdr:y>
    </cdr:from>
    <cdr:to>
      <cdr:x>0.13644</cdr:x>
      <cdr:y>0.86514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77B7433-E672-5454-E21F-3D3F5D0BC80C}"/>
            </a:ext>
          </a:extLst>
        </cdr:cNvPr>
        <cdr:cNvSpPr txBox="1"/>
      </cdr:nvSpPr>
      <cdr:spPr>
        <a:xfrm xmlns:a="http://schemas.openxmlformats.org/drawingml/2006/main">
          <a:off x="-926463" y="4079717"/>
          <a:ext cx="1493781" cy="497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i="1" dirty="0"/>
            <a:t>*</a:t>
          </a:r>
          <a:r>
            <a:rPr lang="en-US" i="1" dirty="0"/>
            <a:t>95</a:t>
          </a:r>
          <a:r>
            <a:rPr lang="en-US" sz="1100" i="1" dirty="0"/>
            <a:t> Contributions as of </a:t>
          </a:r>
          <a:r>
            <a:rPr lang="en-US" i="1" dirty="0"/>
            <a:t>October 6</a:t>
          </a:r>
          <a:r>
            <a:rPr lang="en-US" sz="1100" i="1" dirty="0"/>
            <a:t>,2025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0.04533</cdr:x>
      <cdr:y>0.89243</cdr:y>
    </cdr:from>
    <cdr:to>
      <cdr:x>0.18177</cdr:x>
      <cdr:y>0.98643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77B7433-E672-5454-E21F-3D3F5D0BC80C}"/>
            </a:ext>
          </a:extLst>
        </cdr:cNvPr>
        <cdr:cNvSpPr txBox="1"/>
      </cdr:nvSpPr>
      <cdr:spPr>
        <a:xfrm xmlns:a="http://schemas.openxmlformats.org/drawingml/2006/main">
          <a:off x="510489" y="5128054"/>
          <a:ext cx="1536470" cy="540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i="1" dirty="0"/>
            <a:t>*</a:t>
          </a:r>
          <a:r>
            <a:rPr lang="en-US" i="1" dirty="0"/>
            <a:t>95</a:t>
          </a:r>
          <a:r>
            <a:rPr lang="en-US" sz="1100" i="1" dirty="0"/>
            <a:t> Contributions as of </a:t>
          </a:r>
          <a:r>
            <a:rPr lang="en-US" i="1" dirty="0"/>
            <a:t>October 6</a:t>
          </a:r>
          <a:r>
            <a:rPr lang="en-US" sz="1100" i="1" dirty="0"/>
            <a:t>,2025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0.04533</cdr:x>
      <cdr:y>0.89243</cdr:y>
    </cdr:from>
    <cdr:to>
      <cdr:x>0.18177</cdr:x>
      <cdr:y>0.98643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77B7433-E672-5454-E21F-3D3F5D0BC80C}"/>
            </a:ext>
          </a:extLst>
        </cdr:cNvPr>
        <cdr:cNvSpPr txBox="1"/>
      </cdr:nvSpPr>
      <cdr:spPr>
        <a:xfrm xmlns:a="http://schemas.openxmlformats.org/drawingml/2006/main">
          <a:off x="510489" y="5128054"/>
          <a:ext cx="1536470" cy="540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i="1" dirty="0"/>
            <a:t>*</a:t>
          </a:r>
          <a:r>
            <a:rPr lang="en-US" i="1" dirty="0"/>
            <a:t>95</a:t>
          </a:r>
          <a:r>
            <a:rPr lang="en-US" sz="1100" i="1" dirty="0"/>
            <a:t> Contributions as of </a:t>
          </a:r>
          <a:r>
            <a:rPr lang="en-US" i="1" dirty="0"/>
            <a:t>October 6</a:t>
          </a:r>
          <a:r>
            <a:rPr lang="en-US" sz="1100" i="1" dirty="0"/>
            <a:t>,2025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B75ED-73DC-4504-97C3-B5B6B363182E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EA5D4-2C41-4DA5-8962-DA756CB79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5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459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29275" cy="31670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E47504-0731-444E-AE26-6A84656A4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743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809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E846-8414-9D38-5718-E878E6295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13763-9EB7-AEDC-DB4F-73BA362D9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CB042-5E84-EA54-D421-3884229DF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28CFD-121E-1ADB-6286-7911D37D3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28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754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668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399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814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F705-42BA-6E2B-A325-607C7C66D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4AE2B-EC05-A7EC-1A72-0DB799F03F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EA609-A3DF-6407-952E-A05101D4A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6F5D7-9CAC-4D99-E096-0BA8B85D3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593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91C35-ED4B-BDFD-9BB5-801EBEA24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37D2C-983A-9D31-D06A-0DCE33CA0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973272-BD57-37B6-7BBA-30DE650BC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FA311-00CD-AC75-BD38-DA88E2639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955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95F6E-769F-FCDD-4500-E3638B52D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DE53F5-A629-891A-039A-147592BFE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B02E2B-246C-36B1-FE90-87260AAAD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DF691-3708-FD86-5E85-1CE3D3ACD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C5B4FA-C715-4C0F-B96B-C963632B567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274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2A5D5-3C49-36D0-30DC-4795E37D2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8ABFC8-9BCC-0114-F5D7-90627DE74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1F17BE-1AD3-C0C2-5CAF-D95FB060C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532E3-FA88-8C25-6BFD-A45E3A351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E47504-0731-444E-AE26-6A84656A4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32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E47504-0731-444E-AE26-6A84656A4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22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EA5D4-2C41-4DA5-8962-DA756CB798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41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49A1-8076-C9EF-76A9-418F4328C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FE6B24-B90B-BC97-EAAF-8289F759A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356270-9244-4E2B-D1B5-9BE1CFF57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3D26B-C0F9-1B15-D207-2E641E4F31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EA5D4-2C41-4DA5-8962-DA756CB798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15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9E8EA-F7D9-D1A3-D153-4A6E464B6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56D482-6582-4538-C75B-5D8FB770C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5C4E2-6BCA-F4A7-6DFD-75043985A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C838E-D677-022D-946E-21D880718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EA5D4-2C41-4DA5-8962-DA756CB798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5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Content -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1345462"/>
            <a:ext cx="8229600" cy="4267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6002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Content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58" y="1345463"/>
            <a:ext cx="11554683" cy="4060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3367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title+Content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58" y="1345463"/>
            <a:ext cx="11554683" cy="4060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58" y="792555"/>
            <a:ext cx="11554683" cy="397032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02068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319" y="1345464"/>
            <a:ext cx="5558266" cy="40606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345464"/>
            <a:ext cx="5486400" cy="40606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9735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Two Content w/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451" y="1852551"/>
            <a:ext cx="5486400" cy="355360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852551"/>
            <a:ext cx="5486400" cy="355360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28451" y="1268521"/>
            <a:ext cx="5486400" cy="461665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6188418" y="1268520"/>
            <a:ext cx="5486400" cy="461665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1624426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title+Image left+Larg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4289" y="1345464"/>
            <a:ext cx="7379784" cy="40606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58" y="792555"/>
            <a:ext cx="11447237" cy="369332"/>
          </a:xfr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45464"/>
            <a:ext cx="4079631" cy="40606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9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127683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544564" y="1345462"/>
            <a:ext cx="4899291" cy="406069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0813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9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44564" y="268170"/>
            <a:ext cx="4899291" cy="5232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2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+Image Left+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544564" y="559468"/>
            <a:ext cx="4899291" cy="4846687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0813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9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358709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 + Image left + Text f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8169442" y="559468"/>
            <a:ext cx="3274413" cy="5299911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91926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Autofit/>
          </a:bodyPr>
          <a:lstStyle>
            <a:lvl1pPr marL="0" indent="0" algn="ctr" defTabSz="3429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365001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/ Default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3260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Only / Default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58" y="792555"/>
            <a:ext cx="11554683" cy="397032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1660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/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872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/ Page #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ChangeAspect="1"/>
          </p:cNvSpPr>
          <p:nvPr/>
        </p:nvSpPr>
        <p:spPr bwMode="auto">
          <a:xfrm>
            <a:off x="10911840" y="5577840"/>
            <a:ext cx="1280160" cy="1280160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443855" y="6347761"/>
            <a:ext cx="7481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fld id="{C0BCE6B5-7BA2-49F4-BB82-75E06A750B13}" type="slidenum">
              <a:rPr lang="en-US" sz="1600" b="1" smtClean="0">
                <a:solidFill>
                  <a:schemeClr val="bg1"/>
                </a:solidFill>
              </a:rPr>
              <a:t>‹#›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874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/ No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288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efault Cover-Co-Brand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93"/>
            <a:ext cx="12192000" cy="3492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" y="3429001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57406" y="3729177"/>
            <a:ext cx="2743200" cy="1811365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 b="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TIP: DELETE BEFORE PRESENTING!</a:t>
            </a:r>
            <a:br>
              <a:rPr lang="en-US"/>
            </a:br>
            <a:r>
              <a:rPr lang="en-US"/>
              <a:t>Use this space to insert partner logos. Be careful to size the logos so that they appear similar in scale to the BerryDunn logo – no one logo should dominate.</a:t>
            </a:r>
          </a:p>
        </p:txBody>
      </p:sp>
      <p:sp>
        <p:nvSpPr>
          <p:cNvPr id="8" name="Freeform 7"/>
          <p:cNvSpPr/>
          <p:nvPr userDrawn="1"/>
        </p:nvSpPr>
        <p:spPr>
          <a:xfrm>
            <a:off x="6096000" y="-7892"/>
            <a:ext cx="6096000" cy="3447699"/>
          </a:xfrm>
          <a:custGeom>
            <a:avLst/>
            <a:gdLst>
              <a:gd name="connsiteX0" fmla="*/ 3447699 w 6096000"/>
              <a:gd name="connsiteY0" fmla="*/ 0 h 3447699"/>
              <a:gd name="connsiteX1" fmla="*/ 6096000 w 6096000"/>
              <a:gd name="connsiteY1" fmla="*/ 0 h 3447699"/>
              <a:gd name="connsiteX2" fmla="*/ 6096000 w 6096000"/>
              <a:gd name="connsiteY2" fmla="*/ 11214 h 3447699"/>
              <a:gd name="connsiteX3" fmla="*/ 6096000 w 6096000"/>
              <a:gd name="connsiteY3" fmla="*/ 1894771 h 3447699"/>
              <a:gd name="connsiteX4" fmla="*/ 6096000 w 6096000"/>
              <a:gd name="connsiteY4" fmla="*/ 3447699 h 3447699"/>
              <a:gd name="connsiteX5" fmla="*/ 4543072 w 6096000"/>
              <a:gd name="connsiteY5" fmla="*/ 3447699 h 3447699"/>
              <a:gd name="connsiteX6" fmla="*/ 1552928 w 6096000"/>
              <a:gd name="connsiteY6" fmla="*/ 3447699 h 3447699"/>
              <a:gd name="connsiteX7" fmla="*/ 0 w 6096000"/>
              <a:gd name="connsiteY7" fmla="*/ 3447699 h 3447699"/>
              <a:gd name="connsiteX8" fmla="*/ 1552928 w 6096000"/>
              <a:gd name="connsiteY8" fmla="*/ 1894771 h 3447699"/>
              <a:gd name="connsiteX9" fmla="*/ 3436485 w 6096000"/>
              <a:gd name="connsiteY9" fmla="*/ 11214 h 3447699"/>
              <a:gd name="connsiteX10" fmla="*/ 3447699 w 6096000"/>
              <a:gd name="connsiteY10" fmla="*/ 0 h 34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3447699">
                <a:moveTo>
                  <a:pt x="3447699" y="0"/>
                </a:moveTo>
                <a:lnTo>
                  <a:pt x="6096000" y="0"/>
                </a:lnTo>
                <a:lnTo>
                  <a:pt x="6096000" y="11214"/>
                </a:lnTo>
                <a:cubicBezTo>
                  <a:pt x="6096000" y="655419"/>
                  <a:pt x="6096000" y="1324153"/>
                  <a:pt x="6096000" y="1894771"/>
                </a:cubicBezTo>
                <a:cubicBezTo>
                  <a:pt x="6096000" y="2785888"/>
                  <a:pt x="6096000" y="3447699"/>
                  <a:pt x="6096000" y="3447699"/>
                </a:cubicBezTo>
                <a:cubicBezTo>
                  <a:pt x="6096000" y="3447699"/>
                  <a:pt x="5434189" y="3447699"/>
                  <a:pt x="4543072" y="3447699"/>
                </a:cubicBezTo>
                <a:cubicBezTo>
                  <a:pt x="3630083" y="3447699"/>
                  <a:pt x="2465917" y="3447699"/>
                  <a:pt x="1552928" y="3447699"/>
                </a:cubicBezTo>
                <a:cubicBezTo>
                  <a:pt x="661811" y="3447699"/>
                  <a:pt x="0" y="3447699"/>
                  <a:pt x="0" y="3447699"/>
                </a:cubicBezTo>
                <a:cubicBezTo>
                  <a:pt x="0" y="3447699"/>
                  <a:pt x="661811" y="2785888"/>
                  <a:pt x="1552928" y="1894771"/>
                </a:cubicBezTo>
                <a:cubicBezTo>
                  <a:pt x="2123546" y="1324153"/>
                  <a:pt x="2792280" y="655419"/>
                  <a:pt x="3436485" y="11214"/>
                </a:cubicBezTo>
                <a:lnTo>
                  <a:pt x="3447699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5"/>
          <p:cNvSpPr>
            <a:spLocks noChangeAspect="1"/>
          </p:cNvSpPr>
          <p:nvPr userDrawn="1"/>
        </p:nvSpPr>
        <p:spPr bwMode="auto">
          <a:xfrm>
            <a:off x="11631508" y="2868509"/>
            <a:ext cx="560491" cy="560491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0880" y="4882614"/>
            <a:ext cx="8122809" cy="369332"/>
          </a:xfrm>
          <a:prstGeom prst="rect">
            <a:avLst/>
          </a:prstGeom>
        </p:spPr>
        <p:txBody>
          <a:bodyPr wrap="square" lIns="91440" anchor="t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3610880" y="3634883"/>
            <a:ext cx="8122809" cy="1221932"/>
          </a:xfrm>
          <a:prstGeom prst="rect">
            <a:avLst/>
          </a:prstGeom>
        </p:spPr>
        <p:txBody>
          <a:bodyPr lIns="91440"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Title of the presentation goes here with a max height of two lines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14" y="6008878"/>
            <a:ext cx="2743200" cy="470916"/>
          </a:xfrm>
          <a:prstGeom prst="rect">
            <a:avLst/>
          </a:prstGeom>
        </p:spPr>
      </p:pic>
      <p:sp>
        <p:nvSpPr>
          <p:cNvPr id="1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883696" y="6136984"/>
            <a:ext cx="2849994" cy="363176"/>
          </a:xfrm>
          <a:prstGeom prst="rect">
            <a:avLst/>
          </a:prstGeom>
        </p:spPr>
        <p:txBody>
          <a:bodyPr wrap="square" lIns="91440" anchor="ctr" anchorCtr="0">
            <a:spAutoFit/>
          </a:bodyPr>
          <a:lstStyle>
            <a:lvl1pPr marL="0" indent="0" algn="r">
              <a:buNone/>
              <a:defRPr sz="16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Month 00, 0000</a:t>
            </a:r>
          </a:p>
        </p:txBody>
      </p:sp>
    </p:spTree>
    <p:extLst>
      <p:ext uri="{BB962C8B-B14F-4D97-AF65-F5344CB8AC3E}">
        <p14:creationId xmlns:p14="http://schemas.microsoft.com/office/powerpoint/2010/main" val="574430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CF41-E66A-BE15-74B3-5B47838B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33B8-1A8C-C6D3-657C-C974BC95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415F5-B726-E3C5-53D5-A2304F9E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0FA0-B5CE-4943-B94B-1640B59474C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34863-DB02-60A6-9E7F-E4A3C5F9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3FA10-3B3E-3578-A9C0-62F9DDDA5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B59B1-490B-40E2-AD1B-CF37DBD20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60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m - w/ mini b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46021" y="3243884"/>
            <a:ext cx="1705351" cy="2540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051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46021" y="3481278"/>
            <a:ext cx="1705351" cy="447815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1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Title | Credentials</a:t>
            </a:r>
            <a:br>
              <a:rPr lang="en-US"/>
            </a:br>
            <a:r>
              <a:rPr lang="en-US"/>
              <a:t>two lines max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46021" y="4072751"/>
            <a:ext cx="1705351" cy="1546577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marL="0" marR="0" indent="0" algn="ctr" defTabSz="342882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051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here to add  short bio/specialty text with a maximum of 9 lines.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2364732" y="3243884"/>
            <a:ext cx="1705351" cy="2540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051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2364732" y="3481278"/>
            <a:ext cx="1705351" cy="447815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Title | Credentials</a:t>
            </a:r>
            <a:br>
              <a:rPr lang="en-US"/>
            </a:br>
            <a:r>
              <a:rPr lang="en-US"/>
              <a:t>two lines max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364732" y="4072751"/>
            <a:ext cx="1705351" cy="1546577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marL="0" marR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051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here to add  short bio/specialty text with a maximum of 9 lines.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283443" y="3243884"/>
            <a:ext cx="1705351" cy="2540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051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283443" y="3481278"/>
            <a:ext cx="1705351" cy="447815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Title | Credentials</a:t>
            </a:r>
            <a:br>
              <a:rPr lang="en-US"/>
            </a:br>
            <a:r>
              <a:rPr lang="en-US"/>
              <a:t>two lines max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4283443" y="4072751"/>
            <a:ext cx="1705351" cy="1546577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marL="0" marR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051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here to add  short bio/specialty text with a maximum of 9 lines.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202154" y="3243884"/>
            <a:ext cx="1705351" cy="2540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051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02154" y="3481278"/>
            <a:ext cx="1705351" cy="447815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Title | Credentials</a:t>
            </a:r>
            <a:br>
              <a:rPr lang="en-US"/>
            </a:br>
            <a:r>
              <a:rPr lang="en-US"/>
              <a:t>two lines max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202154" y="4072751"/>
            <a:ext cx="1705351" cy="1546577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marL="0" marR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051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here to add  short bio/specialty text with a maximum of 9 lines.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8120865" y="3243884"/>
            <a:ext cx="1705351" cy="2540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051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8120865" y="3481278"/>
            <a:ext cx="1705351" cy="447815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Title | Credentials</a:t>
            </a:r>
            <a:br>
              <a:rPr lang="en-US"/>
            </a:br>
            <a:r>
              <a:rPr lang="en-US"/>
              <a:t>two lines max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8120865" y="4072751"/>
            <a:ext cx="1705351" cy="1546577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marL="0" marR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051" baseline="0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here to add  short bio/specialty text with a maximum of 9 lines.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039577" y="3243884"/>
            <a:ext cx="1705351" cy="2540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051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0039577" y="3481278"/>
            <a:ext cx="1705351" cy="447815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5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Title | Credentials</a:t>
            </a:r>
            <a:br>
              <a:rPr lang="en-US"/>
            </a:br>
            <a:r>
              <a:rPr lang="en-US"/>
              <a:t>two lines max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0039577" y="4072751"/>
            <a:ext cx="1705351" cy="1546577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marL="0" marR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1051" baseline="0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ctr" defTabSz="34288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451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here to add  short bio/specialty text with a maximum of 9 lines.</a:t>
            </a:r>
          </a:p>
        </p:txBody>
      </p:sp>
      <p:sp>
        <p:nvSpPr>
          <p:cNvPr id="31" name="Picture Placeholder 15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584505" y="1708668"/>
            <a:ext cx="1417320" cy="1417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32" name="Picture Placeholder 15"/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2504321" y="1708668"/>
            <a:ext cx="1417320" cy="1417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33" name="Picture Placeholder 15"/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4424137" y="1708668"/>
            <a:ext cx="1417320" cy="1417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34" name="Picture Placeholder 15"/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6343953" y="1708668"/>
            <a:ext cx="1417320" cy="1417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35" name="Picture Placeholder 15"/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263769" y="1708668"/>
            <a:ext cx="1417320" cy="1417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36" name="Picture Placeholder 15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10183587" y="1708668"/>
            <a:ext cx="1417320" cy="14173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8659" y="246888"/>
            <a:ext cx="11554684" cy="5232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“Your team” title</a:t>
            </a:r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53" hasCustomPrompt="1"/>
          </p:nvPr>
        </p:nvSpPr>
        <p:spPr>
          <a:xfrm>
            <a:off x="9220200" y="-2356"/>
            <a:ext cx="2971800" cy="1062806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TIP: DELETE BEFORE PRESENTING!</a:t>
            </a:r>
            <a:br>
              <a:rPr lang="en-US"/>
            </a:br>
            <a:r>
              <a:rPr lang="en-US"/>
              <a:t>Remove excess team placeholder items. Then select all team-member items and center-align them (horizontally) on the slide.</a:t>
            </a:r>
          </a:p>
        </p:txBody>
      </p:sp>
    </p:spTree>
    <p:extLst>
      <p:ext uri="{BB962C8B-B14F-4D97-AF65-F5344CB8AC3E}">
        <p14:creationId xmlns:p14="http://schemas.microsoft.com/office/powerpoint/2010/main" val="4156376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/ Angle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" y="6"/>
            <a:ext cx="4614531" cy="4522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597F6040-EC23-E942-8869-2A96458A46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07704" y="4"/>
            <a:ext cx="10184296" cy="6857999"/>
          </a:xfrm>
          <a:custGeom>
            <a:avLst/>
            <a:gdLst>
              <a:gd name="connsiteX0" fmla="*/ 6852171 w 10184296"/>
              <a:gd name="connsiteY0" fmla="*/ 0 h 6857999"/>
              <a:gd name="connsiteX1" fmla="*/ 10184296 w 10184296"/>
              <a:gd name="connsiteY1" fmla="*/ 0 h 6857999"/>
              <a:gd name="connsiteX2" fmla="*/ 10184296 w 10184296"/>
              <a:gd name="connsiteY2" fmla="*/ 5587462 h 6857999"/>
              <a:gd name="connsiteX3" fmla="*/ 8914815 w 10184296"/>
              <a:gd name="connsiteY3" fmla="*/ 6857999 h 6857999"/>
              <a:gd name="connsiteX4" fmla="*/ 0 w 10184296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4296" h="6857999">
                <a:moveTo>
                  <a:pt x="6852171" y="0"/>
                </a:moveTo>
                <a:lnTo>
                  <a:pt x="10184296" y="0"/>
                </a:lnTo>
                <a:lnTo>
                  <a:pt x="10184296" y="5587462"/>
                </a:lnTo>
                <a:lnTo>
                  <a:pt x="891481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40" tIns="182880" rIns="274320" anchor="t" anchorCtr="0">
            <a:noAutofit/>
          </a:bodyPr>
          <a:lstStyle>
            <a:lvl1pPr marL="0" indent="0" algn="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insert photo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319091" y="1238250"/>
            <a:ext cx="5453063" cy="2838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20040" y="246888"/>
            <a:ext cx="7452360" cy="523220"/>
          </a:xfrm>
        </p:spPr>
        <p:txBody>
          <a:bodyPr>
            <a:noAutofit/>
          </a:bodyPr>
          <a:lstStyle/>
          <a:p>
            <a:r>
              <a:rPr lang="en-US"/>
              <a:t>Click to edit add title, 1 line max</a:t>
            </a:r>
          </a:p>
        </p:txBody>
      </p:sp>
    </p:spTree>
    <p:extLst>
      <p:ext uri="{BB962C8B-B14F-4D97-AF65-F5344CB8AC3E}">
        <p14:creationId xmlns:p14="http://schemas.microsoft.com/office/powerpoint/2010/main" val="3356474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Content -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1345462"/>
            <a:ext cx="8229600" cy="42679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54761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Content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61" y="1345463"/>
            <a:ext cx="11554683" cy="4060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00501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title+Content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61" y="1345463"/>
            <a:ext cx="11554683" cy="4060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61" y="792555"/>
            <a:ext cx="11554683" cy="369332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19378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+Subtitle+Content -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61" y="1345463"/>
            <a:ext cx="11554683" cy="4060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61" y="792555"/>
            <a:ext cx="11554683" cy="369332"/>
          </a:xfr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92931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321" y="1345470"/>
            <a:ext cx="5558267" cy="40606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345470"/>
            <a:ext cx="5486400" cy="40606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15232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Two Content w/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451" y="1852551"/>
            <a:ext cx="5486400" cy="355360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852551"/>
            <a:ext cx="5486400" cy="355360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28451" y="1268525"/>
            <a:ext cx="5486400" cy="461665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6188419" y="1268524"/>
            <a:ext cx="5486400" cy="461665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218706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title+Image left+Larg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4289" y="1345470"/>
            <a:ext cx="7379784" cy="406069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60" y="792555"/>
            <a:ext cx="11447237" cy="369332"/>
          </a:xfr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" y="1345470"/>
            <a:ext cx="4079631" cy="40606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623092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544565" y="1345468"/>
            <a:ext cx="4899291" cy="406069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0813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44565" y="268171"/>
            <a:ext cx="4899291" cy="5232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39054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+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544565" y="1345468"/>
            <a:ext cx="4899291" cy="406069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0813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544565" y="268171"/>
            <a:ext cx="4899291" cy="9541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238557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+Image Left+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544565" y="559474"/>
            <a:ext cx="4899291" cy="4846687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0813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rmAutofit/>
          </a:bodyPr>
          <a:lstStyle>
            <a:lvl1pPr marL="0" indent="0" algn="ct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20635899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 + Image left + Text f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8169444" y="559474"/>
            <a:ext cx="3274413" cy="5299911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" y="0"/>
            <a:ext cx="7591927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t" anchorCtr="1">
            <a:noAutofit/>
          </a:bodyPr>
          <a:lstStyle>
            <a:lvl1pPr marL="0" indent="0" algn="ct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on the icon below to </a:t>
            </a:r>
            <a:br>
              <a:rPr lang="en-US"/>
            </a:br>
            <a:r>
              <a:rPr lang="en-US"/>
              <a:t>insert photo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25854592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/ Default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37787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Only / Default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61" y="792555"/>
            <a:ext cx="11554683" cy="369332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53847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title Only / Default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title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8661" y="792555"/>
            <a:ext cx="11554683" cy="369332"/>
          </a:xfr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here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294525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/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9025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/ Page #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ChangeAspect="1"/>
          </p:cNvSpPr>
          <p:nvPr/>
        </p:nvSpPr>
        <p:spPr bwMode="auto">
          <a:xfrm>
            <a:off x="10911840" y="5577840"/>
            <a:ext cx="1280160" cy="1280160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11443860" y="6347763"/>
            <a:ext cx="7481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fld id="{C0BCE6B5-7BA2-49F4-BB82-75E06A750B13}" type="slidenum">
              <a:rPr lang="en-US" sz="1600" b="1" smtClean="0">
                <a:solidFill>
                  <a:schemeClr val="bg1"/>
                </a:solidFill>
              </a:rPr>
              <a:t>‹#›</a:t>
            </a:fld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45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/ No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4237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 Left over Fullpage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112"/>
            <a:ext cx="10462438" cy="6870201"/>
          </a:xfrm>
          <a:custGeom>
            <a:avLst/>
            <a:gdLst>
              <a:gd name="connsiteX0" fmla="*/ 0 w 12192000"/>
              <a:gd name="connsiteY0" fmla="*/ 0 h 6870201"/>
              <a:gd name="connsiteX1" fmla="*/ 12192000 w 12192000"/>
              <a:gd name="connsiteY1" fmla="*/ 0 h 6870201"/>
              <a:gd name="connsiteX2" fmla="*/ 12192000 w 12192000"/>
              <a:gd name="connsiteY2" fmla="*/ 6870201 h 6870201"/>
              <a:gd name="connsiteX3" fmla="*/ 0 w 12192000"/>
              <a:gd name="connsiteY3" fmla="*/ 6870201 h 6870201"/>
              <a:gd name="connsiteX4" fmla="*/ 0 w 12192000"/>
              <a:gd name="connsiteY4" fmla="*/ 0 h 6870201"/>
              <a:gd name="connsiteX0" fmla="*/ 0 w 12192000"/>
              <a:gd name="connsiteY0" fmla="*/ 0 h 6870201"/>
              <a:gd name="connsiteX1" fmla="*/ 10462438 w 12192000"/>
              <a:gd name="connsiteY1" fmla="*/ 7088 h 6870201"/>
              <a:gd name="connsiteX2" fmla="*/ 12192000 w 12192000"/>
              <a:gd name="connsiteY2" fmla="*/ 6870201 h 6870201"/>
              <a:gd name="connsiteX3" fmla="*/ 0 w 12192000"/>
              <a:gd name="connsiteY3" fmla="*/ 6870201 h 6870201"/>
              <a:gd name="connsiteX4" fmla="*/ 0 w 12192000"/>
              <a:gd name="connsiteY4" fmla="*/ 0 h 6870201"/>
              <a:gd name="connsiteX0" fmla="*/ 0 w 10462438"/>
              <a:gd name="connsiteY0" fmla="*/ 0 h 6870201"/>
              <a:gd name="connsiteX1" fmla="*/ 10462438 w 10462438"/>
              <a:gd name="connsiteY1" fmla="*/ 7088 h 6870201"/>
              <a:gd name="connsiteX2" fmla="*/ 3622159 w 10462438"/>
              <a:gd name="connsiteY2" fmla="*/ 6863113 h 6870201"/>
              <a:gd name="connsiteX3" fmla="*/ 0 w 10462438"/>
              <a:gd name="connsiteY3" fmla="*/ 6870201 h 6870201"/>
              <a:gd name="connsiteX4" fmla="*/ 0 w 10462438"/>
              <a:gd name="connsiteY4" fmla="*/ 0 h 687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2438" h="6870201">
                <a:moveTo>
                  <a:pt x="0" y="0"/>
                </a:moveTo>
                <a:lnTo>
                  <a:pt x="10462438" y="7088"/>
                </a:lnTo>
                <a:lnTo>
                  <a:pt x="3622159" y="6863113"/>
                </a:lnTo>
                <a:lnTo>
                  <a:pt x="0" y="687020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29" y="5937483"/>
            <a:ext cx="441734" cy="475488"/>
          </a:xfrm>
          <a:prstGeom prst="rect">
            <a:avLst/>
          </a:prstGeom>
        </p:spPr>
      </p:pic>
      <p:sp>
        <p:nvSpPr>
          <p:cNvPr id="7" name="Freeform 5"/>
          <p:cNvSpPr>
            <a:spLocks noChangeAspect="1"/>
          </p:cNvSpPr>
          <p:nvPr/>
        </p:nvSpPr>
        <p:spPr bwMode="auto">
          <a:xfrm>
            <a:off x="10911840" y="5577840"/>
            <a:ext cx="1280160" cy="1280160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443855" y="6347761"/>
            <a:ext cx="7481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fld id="{C0BCE6B5-7BA2-49F4-BB82-75E06A750B13}" type="slidenum">
              <a:rPr lang="en-US" sz="1600" b="1" smtClean="0">
                <a:solidFill>
                  <a:schemeClr val="bg1"/>
                </a:solidFill>
              </a:rPr>
              <a:t>‹#›</a:t>
            </a:fld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18658" y="1438733"/>
            <a:ext cx="4945516" cy="304698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here to add text with a max height of 6 lines.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20040" y="246888"/>
            <a:ext cx="8966464" cy="523220"/>
          </a:xfrm>
        </p:spPr>
        <p:txBody>
          <a:bodyPr>
            <a:noAutofit/>
          </a:bodyPr>
          <a:lstStyle/>
          <a:p>
            <a:r>
              <a:rPr lang="en-US"/>
              <a:t>Click to edit add title, 1 line max</a:t>
            </a:r>
          </a:p>
        </p:txBody>
      </p:sp>
    </p:spTree>
    <p:extLst>
      <p:ext uri="{BB962C8B-B14F-4D97-AF65-F5344CB8AC3E}">
        <p14:creationId xmlns:p14="http://schemas.microsoft.com/office/powerpoint/2010/main" val="2695390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ing Question / Angle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2"/>
            <a:ext cx="5216107" cy="4485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70011" y="633818"/>
            <a:ext cx="6619576" cy="89591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/>
              <a:t>Polling question</a:t>
            </a:r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597F6040-EC23-E942-8869-2A96458A46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07704" y="4"/>
            <a:ext cx="10184296" cy="6857999"/>
          </a:xfrm>
          <a:custGeom>
            <a:avLst/>
            <a:gdLst>
              <a:gd name="connsiteX0" fmla="*/ 6852171 w 10184296"/>
              <a:gd name="connsiteY0" fmla="*/ 0 h 6857999"/>
              <a:gd name="connsiteX1" fmla="*/ 10184296 w 10184296"/>
              <a:gd name="connsiteY1" fmla="*/ 0 h 6857999"/>
              <a:gd name="connsiteX2" fmla="*/ 10184296 w 10184296"/>
              <a:gd name="connsiteY2" fmla="*/ 5587462 h 6857999"/>
              <a:gd name="connsiteX3" fmla="*/ 8914815 w 10184296"/>
              <a:gd name="connsiteY3" fmla="*/ 6857999 h 6857999"/>
              <a:gd name="connsiteX4" fmla="*/ 0 w 10184296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4296" h="6857999">
                <a:moveTo>
                  <a:pt x="6852171" y="0"/>
                </a:moveTo>
                <a:lnTo>
                  <a:pt x="10184296" y="0"/>
                </a:lnTo>
                <a:lnTo>
                  <a:pt x="10184296" y="5587462"/>
                </a:lnTo>
                <a:lnTo>
                  <a:pt x="891481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40" tIns="182880" rIns="274320" anchor="t" anchorCtr="0">
            <a:noAutofit/>
          </a:bodyPr>
          <a:lstStyle>
            <a:lvl1pPr marL="0" indent="0" algn="r" defTabSz="34288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lang="en-US" sz="2000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insert photo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90975" y="1873544"/>
            <a:ext cx="4925135" cy="120032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34288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5000"/>
              <a:buFontTx/>
              <a:buNone/>
              <a:tabLst/>
              <a:defRPr sz="2400" baseline="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34288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lang="en-US"/>
              <a:t>Click here to add a question (max 3 lines),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36384653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w/ Editable Photo-Stand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0884" y="4882614"/>
            <a:ext cx="8122809" cy="369332"/>
          </a:xfrm>
          <a:prstGeom prst="rect">
            <a:avLst/>
          </a:prstGeom>
        </p:spPr>
        <p:txBody>
          <a:bodyPr wrap="square" lIns="91440" anchor="t">
            <a:spAutoFit/>
          </a:bodyPr>
          <a:lstStyle>
            <a:lvl1pPr marL="0" indent="0" algn="l">
              <a:buNone/>
              <a:defRPr sz="1800" b="0" cap="none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 marL="3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15" y="6008878"/>
            <a:ext cx="2743200" cy="470916"/>
          </a:xfrm>
          <a:prstGeom prst="rect">
            <a:avLst/>
          </a:prstGeom>
        </p:spPr>
      </p:pic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883697" y="6149297"/>
            <a:ext cx="2849995" cy="338554"/>
          </a:xfrm>
          <a:prstGeom prst="rect">
            <a:avLst/>
          </a:prstGeom>
        </p:spPr>
        <p:txBody>
          <a:bodyPr wrap="square" lIns="91440" anchor="ctr" anchorCtr="0">
            <a:spAutoFit/>
          </a:bodyPr>
          <a:lstStyle>
            <a:lvl1pPr marL="0" indent="0" algn="r">
              <a:buNone/>
              <a:defRPr sz="16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Month 00, 0000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610884" y="3634883"/>
            <a:ext cx="8122809" cy="1221932"/>
          </a:xfrm>
          <a:prstGeom prst="rect">
            <a:avLst/>
          </a:prstGeom>
        </p:spPr>
        <p:txBody>
          <a:bodyPr lIns="91440"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Title of the presentation goes here with a max height of two lines</a:t>
            </a:r>
          </a:p>
        </p:txBody>
      </p:sp>
      <p:sp>
        <p:nvSpPr>
          <p:cNvPr id="7" name="Freeform 6"/>
          <p:cNvSpPr/>
          <p:nvPr/>
        </p:nvSpPr>
        <p:spPr>
          <a:xfrm>
            <a:off x="6096000" y="-7892"/>
            <a:ext cx="6096000" cy="3447699"/>
          </a:xfrm>
          <a:custGeom>
            <a:avLst/>
            <a:gdLst>
              <a:gd name="connsiteX0" fmla="*/ 3447699 w 6096000"/>
              <a:gd name="connsiteY0" fmla="*/ 0 h 3447699"/>
              <a:gd name="connsiteX1" fmla="*/ 6096000 w 6096000"/>
              <a:gd name="connsiteY1" fmla="*/ 0 h 3447699"/>
              <a:gd name="connsiteX2" fmla="*/ 6096000 w 6096000"/>
              <a:gd name="connsiteY2" fmla="*/ 11214 h 3447699"/>
              <a:gd name="connsiteX3" fmla="*/ 6096000 w 6096000"/>
              <a:gd name="connsiteY3" fmla="*/ 1894771 h 3447699"/>
              <a:gd name="connsiteX4" fmla="*/ 6096000 w 6096000"/>
              <a:gd name="connsiteY4" fmla="*/ 3447699 h 3447699"/>
              <a:gd name="connsiteX5" fmla="*/ 4543072 w 6096000"/>
              <a:gd name="connsiteY5" fmla="*/ 3447699 h 3447699"/>
              <a:gd name="connsiteX6" fmla="*/ 1552928 w 6096000"/>
              <a:gd name="connsiteY6" fmla="*/ 3447699 h 3447699"/>
              <a:gd name="connsiteX7" fmla="*/ 0 w 6096000"/>
              <a:gd name="connsiteY7" fmla="*/ 3447699 h 3447699"/>
              <a:gd name="connsiteX8" fmla="*/ 1552928 w 6096000"/>
              <a:gd name="connsiteY8" fmla="*/ 1894771 h 3447699"/>
              <a:gd name="connsiteX9" fmla="*/ 3436485 w 6096000"/>
              <a:gd name="connsiteY9" fmla="*/ 11214 h 3447699"/>
              <a:gd name="connsiteX10" fmla="*/ 3447699 w 6096000"/>
              <a:gd name="connsiteY10" fmla="*/ 0 h 34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3447699">
                <a:moveTo>
                  <a:pt x="3447699" y="0"/>
                </a:moveTo>
                <a:lnTo>
                  <a:pt x="6096000" y="0"/>
                </a:lnTo>
                <a:lnTo>
                  <a:pt x="6096000" y="11214"/>
                </a:lnTo>
                <a:cubicBezTo>
                  <a:pt x="6096000" y="655419"/>
                  <a:pt x="6096000" y="1324153"/>
                  <a:pt x="6096000" y="1894771"/>
                </a:cubicBezTo>
                <a:cubicBezTo>
                  <a:pt x="6096000" y="2785888"/>
                  <a:pt x="6096000" y="3447699"/>
                  <a:pt x="6096000" y="3447699"/>
                </a:cubicBezTo>
                <a:cubicBezTo>
                  <a:pt x="6096000" y="3447699"/>
                  <a:pt x="5434189" y="3447699"/>
                  <a:pt x="4543072" y="3447699"/>
                </a:cubicBezTo>
                <a:cubicBezTo>
                  <a:pt x="3630083" y="3447699"/>
                  <a:pt x="2465917" y="3447699"/>
                  <a:pt x="1552928" y="3447699"/>
                </a:cubicBezTo>
                <a:cubicBezTo>
                  <a:pt x="661811" y="3447699"/>
                  <a:pt x="0" y="3447699"/>
                  <a:pt x="0" y="3447699"/>
                </a:cubicBezTo>
                <a:cubicBezTo>
                  <a:pt x="0" y="3447699"/>
                  <a:pt x="661811" y="2785888"/>
                  <a:pt x="1552928" y="1894771"/>
                </a:cubicBezTo>
                <a:cubicBezTo>
                  <a:pt x="2123546" y="1324153"/>
                  <a:pt x="2792280" y="655419"/>
                  <a:pt x="3436485" y="11214"/>
                </a:cubicBezTo>
                <a:lnTo>
                  <a:pt x="3447699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8" name="Freeform 5"/>
          <p:cNvSpPr>
            <a:spLocks noChangeAspect="1"/>
          </p:cNvSpPr>
          <p:nvPr userDrawn="1"/>
        </p:nvSpPr>
        <p:spPr bwMode="auto">
          <a:xfrm>
            <a:off x="11631509" y="2868515"/>
            <a:ext cx="560491" cy="560491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00370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867D6-3FF6-A25F-14EA-D63BBDCF6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70142D-A229-4B5D-A69B-D2EB85EF2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6CA6F-2FE2-2413-8FBF-A7D91518E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E73D-1938-4AB7-9462-3BA5E9254A23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25AD7-B0DD-3B5D-E06F-D5B297A42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C0773-F86A-1B69-C91D-B59B2F92E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18A7-25A0-41EE-A096-A1456CCD2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1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ChangeAspect="1"/>
          </p:cNvSpPr>
          <p:nvPr userDrawn="1"/>
        </p:nvSpPr>
        <p:spPr bwMode="auto">
          <a:xfrm rot="10800000">
            <a:off x="0" y="0"/>
            <a:ext cx="4443984" cy="4443984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0" y="2468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here to add title</a:t>
            </a:r>
          </a:p>
        </p:txBody>
      </p:sp>
      <p:sp>
        <p:nvSpPr>
          <p:cNvPr id="4" name="Freeform 5"/>
          <p:cNvSpPr>
            <a:spLocks noChangeAspect="1"/>
          </p:cNvSpPr>
          <p:nvPr userDrawn="1"/>
        </p:nvSpPr>
        <p:spPr bwMode="auto">
          <a:xfrm>
            <a:off x="10911840" y="5577840"/>
            <a:ext cx="1280160" cy="1280160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43855" y="6347761"/>
            <a:ext cx="7481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fld id="{C0BCE6B5-7BA2-49F4-BB82-75E06A750B13}" type="slidenum">
              <a:rPr lang="en-US" sz="1600" b="1" smtClean="0">
                <a:solidFill>
                  <a:schemeClr val="bg1"/>
                </a:solidFill>
              </a:rPr>
              <a:t>‹#›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29" y="5937483"/>
            <a:ext cx="441734" cy="4754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39929" y="1739900"/>
            <a:ext cx="11351356" cy="38379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0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342900" rtl="0" eaLnBrk="1" latinLnBrk="0" hangingPunct="1">
        <a:lnSpc>
          <a:spcPct val="100000"/>
        </a:lnSpc>
        <a:spcBef>
          <a:spcPct val="0"/>
        </a:spcBef>
        <a:buNone/>
        <a:defRPr sz="2800" b="0" kern="1200" cap="none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9500" indent="-229500" algn="l" defTabSz="3429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65000"/>
        <a:buFontTx/>
        <a:buBlip>
          <a:blip r:embed="rId21"/>
        </a:buBlip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472500" indent="-229500" algn="l" defTabSz="3429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675000" indent="-202500" algn="l" defTabSz="3429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931500" indent="-175500" algn="l" defTabSz="3429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01500" indent="-175500" algn="l" defTabSz="3429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42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65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87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210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ChangeAspect="1"/>
          </p:cNvSpPr>
          <p:nvPr userDrawn="1"/>
        </p:nvSpPr>
        <p:spPr bwMode="auto">
          <a:xfrm rot="10800000">
            <a:off x="0" y="0"/>
            <a:ext cx="4443984" cy="4443984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3" y="2468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here to add title</a:t>
            </a:r>
          </a:p>
        </p:txBody>
      </p:sp>
      <p:sp>
        <p:nvSpPr>
          <p:cNvPr id="4" name="Freeform 5"/>
          <p:cNvSpPr>
            <a:spLocks noChangeAspect="1"/>
          </p:cNvSpPr>
          <p:nvPr userDrawn="1"/>
        </p:nvSpPr>
        <p:spPr bwMode="auto">
          <a:xfrm>
            <a:off x="10911840" y="5577840"/>
            <a:ext cx="1280160" cy="1280160"/>
          </a:xfrm>
          <a:custGeom>
            <a:avLst/>
            <a:gdLst>
              <a:gd name="T0" fmla="*/ 8640 w 8640"/>
              <a:gd name="T1" fmla="*/ 0 h 8640"/>
              <a:gd name="T2" fmla="*/ 6439 w 8640"/>
              <a:gd name="T3" fmla="*/ 2201 h 8640"/>
              <a:gd name="T4" fmla="*/ 6439 w 8640"/>
              <a:gd name="T5" fmla="*/ 2201 h 8640"/>
              <a:gd name="T6" fmla="*/ 2201 w 8640"/>
              <a:gd name="T7" fmla="*/ 6439 h 8640"/>
              <a:gd name="T8" fmla="*/ 2201 w 8640"/>
              <a:gd name="T9" fmla="*/ 6439 h 8640"/>
              <a:gd name="T10" fmla="*/ 0 w 8640"/>
              <a:gd name="T11" fmla="*/ 8640 h 8640"/>
              <a:gd name="T12" fmla="*/ 2201 w 8640"/>
              <a:gd name="T13" fmla="*/ 8640 h 8640"/>
              <a:gd name="T14" fmla="*/ 6439 w 8640"/>
              <a:gd name="T15" fmla="*/ 8640 h 8640"/>
              <a:gd name="T16" fmla="*/ 8640 w 8640"/>
              <a:gd name="T17" fmla="*/ 8640 h 8640"/>
              <a:gd name="T18" fmla="*/ 8640 w 8640"/>
              <a:gd name="T19" fmla="*/ 6439 h 8640"/>
              <a:gd name="T20" fmla="*/ 8640 w 8640"/>
              <a:gd name="T21" fmla="*/ 2201 h 8640"/>
              <a:gd name="T22" fmla="*/ 8640 w 8640"/>
              <a:gd name="T23" fmla="*/ 0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40" h="8640">
                <a:moveTo>
                  <a:pt x="8640" y="0"/>
                </a:moveTo>
                <a:cubicBezTo>
                  <a:pt x="8640" y="0"/>
                  <a:pt x="7702" y="938"/>
                  <a:pt x="6439" y="2201"/>
                </a:cubicBezTo>
                <a:cubicBezTo>
                  <a:pt x="6439" y="2201"/>
                  <a:pt x="6439" y="2201"/>
                  <a:pt x="6439" y="2201"/>
                </a:cubicBezTo>
                <a:cubicBezTo>
                  <a:pt x="5145" y="3495"/>
                  <a:pt x="3495" y="5145"/>
                  <a:pt x="2201" y="6439"/>
                </a:cubicBezTo>
                <a:cubicBezTo>
                  <a:pt x="2201" y="6439"/>
                  <a:pt x="2201" y="6439"/>
                  <a:pt x="2201" y="6439"/>
                </a:cubicBezTo>
                <a:cubicBezTo>
                  <a:pt x="938" y="7702"/>
                  <a:pt x="0" y="8640"/>
                  <a:pt x="0" y="8640"/>
                </a:cubicBezTo>
                <a:cubicBezTo>
                  <a:pt x="0" y="8640"/>
                  <a:pt x="938" y="8640"/>
                  <a:pt x="2201" y="8640"/>
                </a:cubicBezTo>
                <a:cubicBezTo>
                  <a:pt x="3495" y="8640"/>
                  <a:pt x="5145" y="8640"/>
                  <a:pt x="6439" y="8640"/>
                </a:cubicBezTo>
                <a:cubicBezTo>
                  <a:pt x="7702" y="8640"/>
                  <a:pt x="8640" y="8640"/>
                  <a:pt x="8640" y="8640"/>
                </a:cubicBezTo>
                <a:cubicBezTo>
                  <a:pt x="8640" y="8640"/>
                  <a:pt x="8640" y="7702"/>
                  <a:pt x="8640" y="6439"/>
                </a:cubicBezTo>
                <a:cubicBezTo>
                  <a:pt x="8640" y="5145"/>
                  <a:pt x="8640" y="3495"/>
                  <a:pt x="8640" y="2201"/>
                </a:cubicBezTo>
                <a:cubicBezTo>
                  <a:pt x="8640" y="938"/>
                  <a:pt x="8640" y="0"/>
                  <a:pt x="8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5" name="Rectangle 4"/>
          <p:cNvSpPr/>
          <p:nvPr/>
        </p:nvSpPr>
        <p:spPr>
          <a:xfrm>
            <a:off x="11443860" y="6347763"/>
            <a:ext cx="7481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fld id="{C0BCE6B5-7BA2-49F4-BB82-75E06A750B13}" type="slidenum">
              <a:rPr lang="en-US" sz="1600" b="1" smtClean="0">
                <a:solidFill>
                  <a:schemeClr val="bg1"/>
                </a:solidFill>
              </a:rPr>
              <a:t>‹#›</a:t>
            </a:fld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3" y="5937483"/>
            <a:ext cx="441735" cy="4754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39931" y="1739900"/>
            <a:ext cx="11351356" cy="38379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53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</p:sldLayoutIdLst>
  <p:txStyles>
    <p:titleStyle>
      <a:lvl1pPr algn="l" defTabSz="342882" rtl="0" eaLnBrk="1" latinLnBrk="0" hangingPunct="1">
        <a:lnSpc>
          <a:spcPct val="100000"/>
        </a:lnSpc>
        <a:spcBef>
          <a:spcPct val="0"/>
        </a:spcBef>
        <a:buNone/>
        <a:defRPr sz="2800" b="0" kern="1200" cap="none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9489" indent="-229489" algn="l" defTabSz="342882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65000"/>
        <a:buFontTx/>
        <a:buBlip>
          <a:blip r:embed="rId24"/>
        </a:buBlip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472476" indent="-229489" algn="l" defTabSz="342882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674966" indent="-202490" algn="l" defTabSz="342882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931454" indent="-175492" algn="l" defTabSz="342882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01441" indent="-175492" algn="l" defTabSz="342882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424928" indent="-171442" algn="l" defTabSz="342882" rtl="0" eaLnBrk="1" latinLnBrk="0" hangingPunct="1">
        <a:spcBef>
          <a:spcPct val="20000"/>
        </a:spcBef>
        <a:spcAft>
          <a:spcPts val="451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649917" indent="-171442" algn="l" defTabSz="342882" rtl="0" eaLnBrk="1" latinLnBrk="0" hangingPunct="1">
        <a:spcBef>
          <a:spcPct val="20000"/>
        </a:spcBef>
        <a:spcAft>
          <a:spcPts val="451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874906" indent="-171442" algn="l" defTabSz="342882" rtl="0" eaLnBrk="1" latinLnBrk="0" hangingPunct="1">
        <a:spcBef>
          <a:spcPct val="20000"/>
        </a:spcBef>
        <a:spcAft>
          <a:spcPts val="451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2099896" indent="-171442" algn="l" defTabSz="342882" rtl="0" eaLnBrk="1" latinLnBrk="0" hangingPunct="1">
        <a:spcBef>
          <a:spcPct val="20000"/>
        </a:spcBef>
        <a:spcAft>
          <a:spcPts val="451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8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2" algn="l" defTabSz="342882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2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D47_8809357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C1E8FF-596B-0590-44EC-0B618A996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801" y="4604346"/>
            <a:ext cx="9096475" cy="1221932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Pitt County Environmental Scan</a:t>
            </a:r>
            <a:br>
              <a:rPr lang="en-US" dirty="0"/>
            </a:br>
            <a:r>
              <a:rPr lang="en-US" sz="2000" dirty="0">
                <a:solidFill>
                  <a:schemeClr val="accent2"/>
                </a:solidFill>
              </a:rPr>
              <a:t>October 7 - 9, 2025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 descr="A building with a dome on top and a street with trees&#10;&#10;AI-generated content may be incorrect.">
            <a:extLst>
              <a:ext uri="{FF2B5EF4-FFF2-40B4-BE49-F238E27FC236}">
                <a16:creationId xmlns:a16="http://schemas.microsoft.com/office/drawing/2014/main" id="{9223C6B1-BCDB-CE45-7E8B-4D80B34DE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6" b="50000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2670859-1A1B-2B20-E507-D74032B747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574101"/>
              </p:ext>
            </p:extLst>
          </p:nvPr>
        </p:nvGraphicFramePr>
        <p:xfrm>
          <a:off x="9424552" y="5951538"/>
          <a:ext cx="2399724" cy="635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13716000" imgH="3628947" progId="Acrobat.Document.DC">
                  <p:embed/>
                </p:oleObj>
              </mc:Choice>
              <mc:Fallback>
                <p:oleObj name="Acrobat Document" r:id="rId3" imgW="13716000" imgH="3628947" progId="Acrobat.Document.DC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2670859-1A1B-2B20-E507-D74032B747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24552" y="5951538"/>
                        <a:ext cx="2399724" cy="635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6923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5C833A-472D-85E6-4797-214D50EA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Strategic Plan?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5045BA7-5B87-5504-6C2E-405709770173}"/>
              </a:ext>
            </a:extLst>
          </p:cNvPr>
          <p:cNvGrpSpPr/>
          <p:nvPr/>
        </p:nvGrpSpPr>
        <p:grpSpPr>
          <a:xfrm>
            <a:off x="1744255" y="1303825"/>
            <a:ext cx="8703489" cy="4876376"/>
            <a:chOff x="2109823" y="1638139"/>
            <a:chExt cx="7972354" cy="448963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0B44E3-1878-0D7E-9F31-9D64479B9DCD}"/>
                </a:ext>
              </a:extLst>
            </p:cNvPr>
            <p:cNvGrpSpPr/>
            <p:nvPr/>
          </p:nvGrpSpPr>
          <p:grpSpPr>
            <a:xfrm>
              <a:off x="2109823" y="2650920"/>
              <a:ext cx="7972354" cy="2424420"/>
              <a:chOff x="2441738" y="788564"/>
              <a:chExt cx="7972354" cy="242442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9389A96-0678-8A79-9578-20FD2EA44727}"/>
                  </a:ext>
                </a:extLst>
              </p:cNvPr>
              <p:cNvGrpSpPr/>
              <p:nvPr/>
            </p:nvGrpSpPr>
            <p:grpSpPr>
              <a:xfrm>
                <a:off x="2441738" y="788564"/>
                <a:ext cx="2381078" cy="2424420"/>
                <a:chOff x="2046914" y="528505"/>
                <a:chExt cx="2381078" cy="242442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28EDE8E-8DD6-8F53-35AD-AA824C99D206}"/>
                    </a:ext>
                  </a:extLst>
                </p:cNvPr>
                <p:cNvSpPr/>
                <p:nvPr/>
              </p:nvSpPr>
              <p:spPr>
                <a:xfrm>
                  <a:off x="2046914" y="528505"/>
                  <a:ext cx="2381078" cy="24244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9ED4B96-D810-40D7-E46A-FCDD78E54296}"/>
                    </a:ext>
                  </a:extLst>
                </p:cNvPr>
                <p:cNvSpPr txBox="1"/>
                <p:nvPr/>
              </p:nvSpPr>
              <p:spPr>
                <a:xfrm>
                  <a:off x="2218191" y="1966837"/>
                  <a:ext cx="2038524" cy="5383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8A2B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WHAT</a:t>
                  </a: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36569">
                          <a:lumMod val="75000"/>
                        </a:srgb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 the County will prioritize and focus on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7F4DFA8-2A02-3A33-1E13-A610A9F4B246}"/>
                  </a:ext>
                </a:extLst>
              </p:cNvPr>
              <p:cNvGrpSpPr/>
              <p:nvPr/>
            </p:nvGrpSpPr>
            <p:grpSpPr>
              <a:xfrm>
                <a:off x="5237376" y="788564"/>
                <a:ext cx="2381078" cy="2424420"/>
                <a:chOff x="4479721" y="528505"/>
                <a:chExt cx="2381078" cy="2424420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5132259-5C6B-D78C-D920-FADE11B8B357}"/>
                    </a:ext>
                  </a:extLst>
                </p:cNvPr>
                <p:cNvSpPr/>
                <p:nvPr/>
              </p:nvSpPr>
              <p:spPr>
                <a:xfrm>
                  <a:off x="4479721" y="528505"/>
                  <a:ext cx="2381078" cy="24244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E68B982-2DA9-49B3-60D3-F79B1813B766}"/>
                    </a:ext>
                  </a:extLst>
                </p:cNvPr>
                <p:cNvSpPr/>
                <p:nvPr/>
              </p:nvSpPr>
              <p:spPr>
                <a:xfrm>
                  <a:off x="5155144" y="809469"/>
                  <a:ext cx="1030231" cy="1035513"/>
                </a:xfrm>
                <a:prstGeom prst="ellipse">
                  <a:avLst/>
                </a:prstGeom>
                <a:blipFill>
                  <a:blip r:embed="rId2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</a:blip>
                  <a:stretch>
                    <a:fillRect t="752" b="-125"/>
                  </a:stretch>
                </a:blip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0134508-8170-97FF-AB8B-49E2DA420234}"/>
                    </a:ext>
                  </a:extLst>
                </p:cNvPr>
                <p:cNvSpPr txBox="1"/>
                <p:nvPr/>
              </p:nvSpPr>
              <p:spPr>
                <a:xfrm>
                  <a:off x="4533552" y="1966837"/>
                  <a:ext cx="2273416" cy="765092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3656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A </a:t>
                  </a:r>
                  <a:r>
                    <a:rPr kumimoji="0" 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8A2B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LIVING DOCUMENT </a:t>
                  </a: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3656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that guides decision- making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4CB5CF8-5342-FEE4-DEB0-165F8CDC7428}"/>
                  </a:ext>
                </a:extLst>
              </p:cNvPr>
              <p:cNvGrpSpPr/>
              <p:nvPr/>
            </p:nvGrpSpPr>
            <p:grpSpPr>
              <a:xfrm>
                <a:off x="8033014" y="788564"/>
                <a:ext cx="2381078" cy="2424420"/>
                <a:chOff x="6936300" y="528505"/>
                <a:chExt cx="2381078" cy="2424420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DA4F2E7-8BE7-C31B-FD3F-C4096A6D549E}"/>
                    </a:ext>
                  </a:extLst>
                </p:cNvPr>
                <p:cNvSpPr/>
                <p:nvPr/>
              </p:nvSpPr>
              <p:spPr>
                <a:xfrm>
                  <a:off x="6936300" y="528505"/>
                  <a:ext cx="2381078" cy="24244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11AEE9AB-8F46-6F15-0116-94B3A1630DF5}"/>
                    </a:ext>
                  </a:extLst>
                </p:cNvPr>
                <p:cNvSpPr/>
                <p:nvPr/>
              </p:nvSpPr>
              <p:spPr>
                <a:xfrm>
                  <a:off x="7611724" y="809469"/>
                  <a:ext cx="1030231" cy="1035513"/>
                </a:xfrm>
                <a:prstGeom prst="ellipse">
                  <a:avLst/>
                </a:prstGeom>
                <a:blipFill>
                  <a:blip r:embed="rId3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</a:blip>
                  <a:stretch>
                    <a:fillRect t="752" b="-125"/>
                  </a:stretch>
                </a:blip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FF7AED9-A996-2357-EE0B-6B4BD9C59D70}"/>
                    </a:ext>
                  </a:extLst>
                </p:cNvPr>
                <p:cNvSpPr txBox="1"/>
                <p:nvPr/>
              </p:nvSpPr>
              <p:spPr>
                <a:xfrm>
                  <a:off x="6936300" y="1966837"/>
                  <a:ext cx="238107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36569">
                          <a:lumMod val="75000"/>
                        </a:srgb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A </a:t>
                  </a:r>
                  <a:r>
                    <a:rPr kumimoji="0" 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8A2B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TOOL</a:t>
                  </a: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636569">
                          <a:lumMod val="75000"/>
                        </a:srgb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 for government transparency and accountability</a:t>
                  </a:r>
                </a:p>
              </p:txBody>
            </p:sp>
          </p:grp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5EB3BE-7401-7855-4714-E16827389416}"/>
                </a:ext>
              </a:extLst>
            </p:cNvPr>
            <p:cNvSpPr/>
            <p:nvPr/>
          </p:nvSpPr>
          <p:spPr>
            <a:xfrm>
              <a:off x="2109823" y="1638139"/>
              <a:ext cx="7972354" cy="58723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STRATEGIC PLAN</a:t>
              </a:r>
            </a:p>
          </p:txBody>
        </p:sp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E26C630F-4B60-17A5-AE78-1936F7342872}"/>
                </a:ext>
              </a:extLst>
            </p:cNvPr>
            <p:cNvSpPr/>
            <p:nvPr/>
          </p:nvSpPr>
          <p:spPr>
            <a:xfrm rot="5400000">
              <a:off x="3214045" y="2278456"/>
              <a:ext cx="165656" cy="335560"/>
            </a:xfrm>
            <a:prstGeom prst="chevron">
              <a:avLst>
                <a:gd name="adj" fmla="val 7278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Arrow: Chevron 7">
              <a:extLst>
                <a:ext uri="{FF2B5EF4-FFF2-40B4-BE49-F238E27FC236}">
                  <a16:creationId xmlns:a16="http://schemas.microsoft.com/office/drawing/2014/main" id="{C07D626E-1361-6163-21E9-AC5E52788D35}"/>
                </a:ext>
              </a:extLst>
            </p:cNvPr>
            <p:cNvSpPr/>
            <p:nvPr/>
          </p:nvSpPr>
          <p:spPr>
            <a:xfrm rot="5400000">
              <a:off x="6013172" y="2278456"/>
              <a:ext cx="165656" cy="335560"/>
            </a:xfrm>
            <a:prstGeom prst="chevron">
              <a:avLst>
                <a:gd name="adj" fmla="val 7278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1FC81B60-950F-9657-2831-9C07F9FAC999}"/>
                </a:ext>
              </a:extLst>
            </p:cNvPr>
            <p:cNvSpPr/>
            <p:nvPr/>
          </p:nvSpPr>
          <p:spPr>
            <a:xfrm rot="5400000">
              <a:off x="8812299" y="2278456"/>
              <a:ext cx="165656" cy="335560"/>
            </a:xfrm>
            <a:prstGeom prst="chevron">
              <a:avLst>
                <a:gd name="adj" fmla="val 7278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D2F3D35-DD5D-A20C-7F54-55FB1B0CAFB2}"/>
                </a:ext>
              </a:extLst>
            </p:cNvPr>
            <p:cNvSpPr/>
            <p:nvPr/>
          </p:nvSpPr>
          <p:spPr>
            <a:xfrm>
              <a:off x="2109823" y="5370480"/>
              <a:ext cx="7972354" cy="7572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36569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HOW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36569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the County carries out its strategy to reach the vision, 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36569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36569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priorities, and goals is defined in the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36569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Implementation Plan</a:t>
              </a:r>
            </a:p>
          </p:txBody>
        </p:sp>
      </p:grpSp>
      <p:pic>
        <p:nvPicPr>
          <p:cNvPr id="24" name="Picture 23" descr="A group of people with a light bulb above them&#10;&#10;Description automatically generated">
            <a:extLst>
              <a:ext uri="{FF2B5EF4-FFF2-40B4-BE49-F238E27FC236}">
                <a16:creationId xmlns:a16="http://schemas.microsoft.com/office/drawing/2014/main" id="{D440C1DB-1915-891C-2EEF-15C91220DD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812" y="2622606"/>
            <a:ext cx="1124712" cy="112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16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B31C77-5357-02BF-9FAC-25A2F1E86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260127-9EBF-D360-AD9A-2E8FCA704415}"/>
              </a:ext>
            </a:extLst>
          </p:cNvPr>
          <p:cNvSpPr txBox="1"/>
          <p:nvPr/>
        </p:nvSpPr>
        <p:spPr>
          <a:xfrm>
            <a:off x="6711518" y="1085680"/>
            <a:ext cx="516320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Review mission, vision, and core values.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Review and refine strategic focus areas and goals for the next five years.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Adopt the Strategic Plan.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0C423-8977-A4F0-6D8E-E13135D0A96D}"/>
              </a:ext>
            </a:extLst>
          </p:cNvPr>
          <p:cNvSpPr txBox="1"/>
          <p:nvPr/>
        </p:nvSpPr>
        <p:spPr>
          <a:xfrm>
            <a:off x="320043" y="4403755"/>
            <a:ext cx="2960485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42950" lvl="1" indent="-285750" defTabSz="457200">
              <a:buFont typeface="Arial"/>
              <a:buChar char="•"/>
              <a:defRPr/>
            </a:pPr>
            <a:r>
              <a:rPr lang="en-US" sz="1600">
                <a:solidFill>
                  <a:schemeClr val="tx2">
                    <a:lumMod val="75000"/>
                  </a:schemeClr>
                </a:solidFill>
                <a:latin typeface="Arial"/>
              </a:rPr>
              <a:t>Refine the Board’s work and create objectives and performance measures.</a:t>
            </a:r>
          </a:p>
          <a:p>
            <a:pPr marL="742950" lvl="1" indent="-285750" defTabSz="457200">
              <a:buFont typeface="Arial"/>
              <a:buChar char="•"/>
              <a:defRPr/>
            </a:pPr>
            <a:r>
              <a:rPr lang="en-US" sz="1600">
                <a:solidFill>
                  <a:schemeClr val="tx2">
                    <a:lumMod val="75000"/>
                  </a:schemeClr>
                </a:solidFill>
                <a:latin typeface="Arial"/>
              </a:rPr>
              <a:t>Develop an implementation plan.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E61301-3761-21FC-5B8A-7A4D911AB3B7}"/>
              </a:ext>
            </a:extLst>
          </p:cNvPr>
          <p:cNvSpPr txBox="1"/>
          <p:nvPr/>
        </p:nvSpPr>
        <p:spPr>
          <a:xfrm>
            <a:off x="8874840" y="4331055"/>
            <a:ext cx="3317160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742950" marR="0" lvl="1" indent="-28575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>
                <a:solidFill>
                  <a:schemeClr val="tx2">
                    <a:lumMod val="75000"/>
                  </a:schemeClr>
                </a:solidFill>
                <a:latin typeface="Arial"/>
              </a:rPr>
              <a:t>Give information for the County Board and staff to consider in the development of the Strategic Plan.</a:t>
            </a:r>
          </a:p>
          <a:p>
            <a:pPr marL="742950" marR="0" lvl="1" indent="-28575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>
                <a:solidFill>
                  <a:schemeClr val="tx2">
                    <a:lumMod val="75000"/>
                  </a:schemeClr>
                </a:solidFill>
                <a:latin typeface="Arial"/>
              </a:rPr>
              <a:t>Provide feedback on the draft Strategic Plan.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723612BE-33D0-0283-8412-5B98DDAAC872}"/>
              </a:ext>
            </a:extLst>
          </p:cNvPr>
          <p:cNvGraphicFramePr/>
          <p:nvPr/>
        </p:nvGraphicFramePr>
        <p:xfrm>
          <a:off x="3280528" y="1310326"/>
          <a:ext cx="5467545" cy="4379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3736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414F2A-D37F-F66C-110E-0ABC9235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Strategic Plan elements fit together?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F9B934-B5D1-8FEB-2F94-6A32B26594D1}"/>
              </a:ext>
            </a:extLst>
          </p:cNvPr>
          <p:cNvGrpSpPr/>
          <p:nvPr/>
        </p:nvGrpSpPr>
        <p:grpSpPr>
          <a:xfrm>
            <a:off x="1930400" y="934104"/>
            <a:ext cx="8331200" cy="5677008"/>
            <a:chOff x="2224624" y="720830"/>
            <a:chExt cx="7627848" cy="543394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F5F3ED-821B-0E06-244D-ADBD681A4B43}"/>
                </a:ext>
              </a:extLst>
            </p:cNvPr>
            <p:cNvGrpSpPr/>
            <p:nvPr/>
          </p:nvGrpSpPr>
          <p:grpSpPr>
            <a:xfrm>
              <a:off x="2224624" y="720830"/>
              <a:ext cx="7293903" cy="2434735"/>
              <a:chOff x="2430923" y="851755"/>
              <a:chExt cx="6901679" cy="2303809"/>
            </a:xfrm>
          </p:grpSpPr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D1C0C2C5-EC66-0C3F-F23D-C37E9E563096}"/>
                  </a:ext>
                </a:extLst>
              </p:cNvPr>
              <p:cNvSpPr/>
              <p:nvPr/>
            </p:nvSpPr>
            <p:spPr>
              <a:xfrm>
                <a:off x="3746788" y="1162271"/>
                <a:ext cx="4269948" cy="1425869"/>
              </a:xfrm>
              <a:custGeom>
                <a:avLst/>
                <a:gdLst>
                  <a:gd name="connsiteX0" fmla="*/ 2135323 w 4269948"/>
                  <a:gd name="connsiteY0" fmla="*/ 0 h 1425869"/>
                  <a:gd name="connsiteX1" fmla="*/ 0 w 4269948"/>
                  <a:gd name="connsiteY1" fmla="*/ 1425869 h 1425869"/>
                  <a:gd name="connsiteX2" fmla="*/ 4269949 w 4269948"/>
                  <a:gd name="connsiteY2" fmla="*/ 1425869 h 1425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69948" h="1425869">
                    <a:moveTo>
                      <a:pt x="2135323" y="0"/>
                    </a:moveTo>
                    <a:lnTo>
                      <a:pt x="0" y="1425869"/>
                    </a:lnTo>
                    <a:lnTo>
                      <a:pt x="4269949" y="1425869"/>
                    </a:lnTo>
                    <a:close/>
                  </a:path>
                </a:pathLst>
              </a:custGeom>
              <a:solidFill>
                <a:srgbClr val="003A5D"/>
              </a:solidFill>
              <a:ln w="69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A4B3E257-55D1-A759-4365-70620B5D96BD}"/>
                  </a:ext>
                </a:extLst>
              </p:cNvPr>
              <p:cNvSpPr/>
              <p:nvPr/>
            </p:nvSpPr>
            <p:spPr>
              <a:xfrm>
                <a:off x="2896697" y="2692574"/>
                <a:ext cx="5970826" cy="462989"/>
              </a:xfrm>
              <a:custGeom>
                <a:avLst/>
                <a:gdLst>
                  <a:gd name="connsiteX0" fmla="*/ 694137 w 5970826"/>
                  <a:gd name="connsiteY0" fmla="*/ 0 h 462989"/>
                  <a:gd name="connsiteX1" fmla="*/ 0 w 5970826"/>
                  <a:gd name="connsiteY1" fmla="*/ 462990 h 462989"/>
                  <a:gd name="connsiteX2" fmla="*/ 5970827 w 5970826"/>
                  <a:gd name="connsiteY2" fmla="*/ 462990 h 462989"/>
                  <a:gd name="connsiteX3" fmla="*/ 5276691 w 5970826"/>
                  <a:gd name="connsiteY3" fmla="*/ 0 h 4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70826" h="462989">
                    <a:moveTo>
                      <a:pt x="694137" y="0"/>
                    </a:moveTo>
                    <a:lnTo>
                      <a:pt x="0" y="462990"/>
                    </a:lnTo>
                    <a:lnTo>
                      <a:pt x="5970827" y="462990"/>
                    </a:lnTo>
                    <a:lnTo>
                      <a:pt x="5276691" y="0"/>
                    </a:lnTo>
                    <a:close/>
                  </a:path>
                </a:pathLst>
              </a:custGeom>
              <a:solidFill>
                <a:srgbClr val="003A5D"/>
              </a:solidFill>
              <a:ln w="69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67" name="Graphic 1">
                <a:extLst>
                  <a:ext uri="{FF2B5EF4-FFF2-40B4-BE49-F238E27FC236}">
                    <a16:creationId xmlns:a16="http://schemas.microsoft.com/office/drawing/2014/main" id="{DD312694-EAC1-3357-E72E-F44E6822462B}"/>
                  </a:ext>
                </a:extLst>
              </p:cNvPr>
              <p:cNvGrpSpPr/>
              <p:nvPr/>
            </p:nvGrpSpPr>
            <p:grpSpPr>
              <a:xfrm>
                <a:off x="2430923" y="851755"/>
                <a:ext cx="6901679" cy="2303809"/>
                <a:chOff x="2430923" y="851755"/>
                <a:chExt cx="6901679" cy="2303809"/>
              </a:xfrm>
              <a:solidFill>
                <a:srgbClr val="003A5D"/>
              </a:solidFill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BCAB6E25-7030-6F71-AC43-1545AFD95C82}"/>
                    </a:ext>
                  </a:extLst>
                </p:cNvPr>
                <p:cNvSpPr/>
                <p:nvPr/>
              </p:nvSpPr>
              <p:spPr>
                <a:xfrm>
                  <a:off x="2430923" y="851755"/>
                  <a:ext cx="6901679" cy="2303809"/>
                </a:xfrm>
                <a:custGeom>
                  <a:avLst/>
                  <a:gdLst>
                    <a:gd name="connsiteX0" fmla="*/ 6207544 w 6901679"/>
                    <a:gd name="connsiteY0" fmla="*/ 1840819 h 2303809"/>
                    <a:gd name="connsiteX1" fmla="*/ 6051589 w 6901679"/>
                    <a:gd name="connsiteY1" fmla="*/ 1736386 h 2303809"/>
                    <a:gd name="connsiteX2" fmla="*/ 5746642 w 6901679"/>
                    <a:gd name="connsiteY2" fmla="*/ 1533088 h 2303809"/>
                    <a:gd name="connsiteX3" fmla="*/ 5746642 w 6901679"/>
                    <a:gd name="connsiteY3" fmla="*/ 769329 h 2303809"/>
                    <a:gd name="connsiteX4" fmla="*/ 5072697 w 6901679"/>
                    <a:gd name="connsiteY4" fmla="*/ 769329 h 2303809"/>
                    <a:gd name="connsiteX5" fmla="*/ 5072697 w 6901679"/>
                    <a:gd name="connsiteY5" fmla="*/ 1082630 h 2303809"/>
                    <a:gd name="connsiteX6" fmla="*/ 3451188 w 6901679"/>
                    <a:gd name="connsiteY6" fmla="*/ 0 h 2303809"/>
                    <a:gd name="connsiteX7" fmla="*/ 850787 w 6901679"/>
                    <a:gd name="connsiteY7" fmla="*/ 1736386 h 2303809"/>
                    <a:gd name="connsiteX8" fmla="*/ 694137 w 6901679"/>
                    <a:gd name="connsiteY8" fmla="*/ 1840819 h 2303809"/>
                    <a:gd name="connsiteX9" fmla="*/ 0 w 6901679"/>
                    <a:gd name="connsiteY9" fmla="*/ 2303809 h 2303809"/>
                    <a:gd name="connsiteX10" fmla="*/ 277098 w 6901679"/>
                    <a:gd name="connsiteY10" fmla="*/ 2303809 h 2303809"/>
                    <a:gd name="connsiteX11" fmla="*/ 971930 w 6901679"/>
                    <a:gd name="connsiteY11" fmla="*/ 1840819 h 2303809"/>
                    <a:gd name="connsiteX12" fmla="*/ 1127885 w 6901679"/>
                    <a:gd name="connsiteY12" fmla="*/ 1736386 h 2303809"/>
                    <a:gd name="connsiteX13" fmla="*/ 3451188 w 6901679"/>
                    <a:gd name="connsiteY13" fmla="*/ 185196 h 2303809"/>
                    <a:gd name="connsiteX14" fmla="*/ 5773795 w 6901679"/>
                    <a:gd name="connsiteY14" fmla="*/ 1736386 h 2303809"/>
                    <a:gd name="connsiteX15" fmla="*/ 5930446 w 6901679"/>
                    <a:gd name="connsiteY15" fmla="*/ 1840819 h 2303809"/>
                    <a:gd name="connsiteX16" fmla="*/ 6624583 w 6901679"/>
                    <a:gd name="connsiteY16" fmla="*/ 2303809 h 2303809"/>
                    <a:gd name="connsiteX17" fmla="*/ 6901680 w 6901679"/>
                    <a:gd name="connsiteY17" fmla="*/ 2303809 h 230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901679" h="2303809">
                      <a:moveTo>
                        <a:pt x="6207544" y="1840819"/>
                      </a:moveTo>
                      <a:lnTo>
                        <a:pt x="6051589" y="1736386"/>
                      </a:lnTo>
                      <a:lnTo>
                        <a:pt x="5746642" y="1533088"/>
                      </a:lnTo>
                      <a:lnTo>
                        <a:pt x="5746642" y="769329"/>
                      </a:lnTo>
                      <a:lnTo>
                        <a:pt x="5072697" y="769329"/>
                      </a:lnTo>
                      <a:lnTo>
                        <a:pt x="5072697" y="1082630"/>
                      </a:lnTo>
                      <a:lnTo>
                        <a:pt x="3451188" y="0"/>
                      </a:lnTo>
                      <a:lnTo>
                        <a:pt x="850787" y="1736386"/>
                      </a:lnTo>
                      <a:lnTo>
                        <a:pt x="694137" y="1840819"/>
                      </a:lnTo>
                      <a:lnTo>
                        <a:pt x="0" y="2303809"/>
                      </a:lnTo>
                      <a:lnTo>
                        <a:pt x="277098" y="2303809"/>
                      </a:lnTo>
                      <a:lnTo>
                        <a:pt x="971930" y="1840819"/>
                      </a:lnTo>
                      <a:lnTo>
                        <a:pt x="1127885" y="1736386"/>
                      </a:lnTo>
                      <a:lnTo>
                        <a:pt x="3451188" y="185196"/>
                      </a:lnTo>
                      <a:lnTo>
                        <a:pt x="5773795" y="1736386"/>
                      </a:lnTo>
                      <a:lnTo>
                        <a:pt x="5930446" y="1840819"/>
                      </a:lnTo>
                      <a:lnTo>
                        <a:pt x="6624583" y="2303809"/>
                      </a:lnTo>
                      <a:lnTo>
                        <a:pt x="6901680" y="2303809"/>
                      </a:lnTo>
                      <a:close/>
                    </a:path>
                  </a:pathLst>
                </a:custGeom>
                <a:solidFill>
                  <a:srgbClr val="003A5D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Freeform: Shape 275">
                  <a:extLst>
                    <a:ext uri="{FF2B5EF4-FFF2-40B4-BE49-F238E27FC236}">
                      <a16:creationId xmlns:a16="http://schemas.microsoft.com/office/drawing/2014/main" id="{BC2C1E11-5461-CECD-C6F0-4E683B7BD619}"/>
                    </a:ext>
                  </a:extLst>
                </p:cNvPr>
                <p:cNvSpPr/>
                <p:nvPr/>
              </p:nvSpPr>
              <p:spPr>
                <a:xfrm>
                  <a:off x="7433996" y="1395506"/>
                  <a:ext cx="813190" cy="153865"/>
                </a:xfrm>
                <a:custGeom>
                  <a:avLst/>
                  <a:gdLst>
                    <a:gd name="connsiteX0" fmla="*/ 69623 w 813190"/>
                    <a:gd name="connsiteY0" fmla="*/ 153866 h 153865"/>
                    <a:gd name="connsiteX1" fmla="*/ 743568 w 813190"/>
                    <a:gd name="connsiteY1" fmla="*/ 153866 h 153865"/>
                    <a:gd name="connsiteX2" fmla="*/ 792304 w 813190"/>
                    <a:gd name="connsiteY2" fmla="*/ 153866 h 153865"/>
                    <a:gd name="connsiteX3" fmla="*/ 813191 w 813190"/>
                    <a:gd name="connsiteY3" fmla="*/ 153866 h 153865"/>
                    <a:gd name="connsiteX4" fmla="*/ 813191 w 813190"/>
                    <a:gd name="connsiteY4" fmla="*/ 0 h 153865"/>
                    <a:gd name="connsiteX5" fmla="*/ 0 w 813190"/>
                    <a:gd name="connsiteY5" fmla="*/ 0 h 153865"/>
                    <a:gd name="connsiteX6" fmla="*/ 0 w 813190"/>
                    <a:gd name="connsiteY6" fmla="*/ 153866 h 153865"/>
                    <a:gd name="connsiteX7" fmla="*/ 48736 w 813190"/>
                    <a:gd name="connsiteY7" fmla="*/ 153866 h 153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3190" h="153865">
                      <a:moveTo>
                        <a:pt x="69623" y="153866"/>
                      </a:moveTo>
                      <a:lnTo>
                        <a:pt x="743568" y="153866"/>
                      </a:lnTo>
                      <a:lnTo>
                        <a:pt x="792304" y="153866"/>
                      </a:lnTo>
                      <a:lnTo>
                        <a:pt x="813191" y="153866"/>
                      </a:lnTo>
                      <a:lnTo>
                        <a:pt x="813191" y="0"/>
                      </a:lnTo>
                      <a:lnTo>
                        <a:pt x="0" y="0"/>
                      </a:lnTo>
                      <a:lnTo>
                        <a:pt x="0" y="153866"/>
                      </a:lnTo>
                      <a:lnTo>
                        <a:pt x="48736" y="153866"/>
                      </a:lnTo>
                      <a:close/>
                    </a:path>
                  </a:pathLst>
                </a:custGeom>
                <a:solidFill>
                  <a:srgbClr val="003A5D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8" name="Graphic 1">
                <a:extLst>
                  <a:ext uri="{FF2B5EF4-FFF2-40B4-BE49-F238E27FC236}">
                    <a16:creationId xmlns:a16="http://schemas.microsoft.com/office/drawing/2014/main" id="{61AB8838-F390-B08F-D54C-D67754C774DA}"/>
                  </a:ext>
                </a:extLst>
              </p:cNvPr>
              <p:cNvGrpSpPr/>
              <p:nvPr/>
            </p:nvGrpSpPr>
            <p:grpSpPr>
              <a:xfrm>
                <a:off x="5610583" y="1549372"/>
                <a:ext cx="542359" cy="895345"/>
                <a:chOff x="5610583" y="1549372"/>
                <a:chExt cx="542359" cy="895345"/>
              </a:xfrm>
              <a:solidFill>
                <a:srgbClr val="0D4465"/>
              </a:solidFill>
            </p:grpSpPr>
            <p:sp>
              <p:nvSpPr>
                <p:cNvPr id="269" name="Freeform: Shape 268">
                  <a:extLst>
                    <a:ext uri="{FF2B5EF4-FFF2-40B4-BE49-F238E27FC236}">
                      <a16:creationId xmlns:a16="http://schemas.microsoft.com/office/drawing/2014/main" id="{FAC0BC83-564A-8A46-F50C-6712930D301E}"/>
                    </a:ext>
                  </a:extLst>
                </p:cNvPr>
                <p:cNvSpPr/>
                <p:nvPr/>
              </p:nvSpPr>
              <p:spPr>
                <a:xfrm>
                  <a:off x="5902301" y="1871028"/>
                  <a:ext cx="250641" cy="252729"/>
                </a:xfrm>
                <a:custGeom>
                  <a:avLst/>
                  <a:gdLst>
                    <a:gd name="connsiteX0" fmla="*/ 0 w 250641"/>
                    <a:gd name="connsiteY0" fmla="*/ 0 h 252729"/>
                    <a:gd name="connsiteX1" fmla="*/ 250641 w 250641"/>
                    <a:gd name="connsiteY1" fmla="*/ 0 h 252729"/>
                    <a:gd name="connsiteX2" fmla="*/ 250641 w 250641"/>
                    <a:gd name="connsiteY2" fmla="*/ 252730 h 252729"/>
                    <a:gd name="connsiteX3" fmla="*/ 0 w 250641"/>
                    <a:gd name="connsiteY3" fmla="*/ 252730 h 25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641" h="252729">
                      <a:moveTo>
                        <a:pt x="0" y="0"/>
                      </a:moveTo>
                      <a:lnTo>
                        <a:pt x="250641" y="0"/>
                      </a:lnTo>
                      <a:lnTo>
                        <a:pt x="250641" y="252730"/>
                      </a:lnTo>
                      <a:lnTo>
                        <a:pt x="0" y="252730"/>
                      </a:lnTo>
                      <a:close/>
                    </a:path>
                  </a:pathLst>
                </a:custGeom>
                <a:solidFill>
                  <a:srgbClr val="0D4465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56BB3630-E53D-FB2C-98F8-E363B693A62E}"/>
                    </a:ext>
                  </a:extLst>
                </p:cNvPr>
                <p:cNvSpPr/>
                <p:nvPr/>
              </p:nvSpPr>
              <p:spPr>
                <a:xfrm>
                  <a:off x="5902301" y="1549372"/>
                  <a:ext cx="250641" cy="277097"/>
                </a:xfrm>
                <a:custGeom>
                  <a:avLst/>
                  <a:gdLst>
                    <a:gd name="connsiteX0" fmla="*/ 0 w 250641"/>
                    <a:gd name="connsiteY0" fmla="*/ 0 h 277097"/>
                    <a:gd name="connsiteX1" fmla="*/ 250641 w 250641"/>
                    <a:gd name="connsiteY1" fmla="*/ 0 h 277097"/>
                    <a:gd name="connsiteX2" fmla="*/ 250641 w 250641"/>
                    <a:gd name="connsiteY2" fmla="*/ 277098 h 277097"/>
                    <a:gd name="connsiteX3" fmla="*/ 0 w 250641"/>
                    <a:gd name="connsiteY3" fmla="*/ 277098 h 277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641" h="277097">
                      <a:moveTo>
                        <a:pt x="0" y="0"/>
                      </a:moveTo>
                      <a:lnTo>
                        <a:pt x="250641" y="0"/>
                      </a:lnTo>
                      <a:lnTo>
                        <a:pt x="250641" y="277098"/>
                      </a:lnTo>
                      <a:lnTo>
                        <a:pt x="0" y="277098"/>
                      </a:lnTo>
                      <a:close/>
                    </a:path>
                  </a:pathLst>
                </a:custGeom>
                <a:solidFill>
                  <a:srgbClr val="0D4465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Freeform: Shape 270">
                  <a:extLst>
                    <a:ext uri="{FF2B5EF4-FFF2-40B4-BE49-F238E27FC236}">
                      <a16:creationId xmlns:a16="http://schemas.microsoft.com/office/drawing/2014/main" id="{EA3DA246-AC3C-2799-2FCA-FF189D6D8438}"/>
                    </a:ext>
                  </a:extLst>
                </p:cNvPr>
                <p:cNvSpPr/>
                <p:nvPr/>
              </p:nvSpPr>
              <p:spPr>
                <a:xfrm>
                  <a:off x="5610583" y="1549372"/>
                  <a:ext cx="247856" cy="277097"/>
                </a:xfrm>
                <a:custGeom>
                  <a:avLst/>
                  <a:gdLst>
                    <a:gd name="connsiteX0" fmla="*/ 0 w 247856"/>
                    <a:gd name="connsiteY0" fmla="*/ 0 h 277097"/>
                    <a:gd name="connsiteX1" fmla="*/ 247856 w 247856"/>
                    <a:gd name="connsiteY1" fmla="*/ 0 h 277097"/>
                    <a:gd name="connsiteX2" fmla="*/ 247856 w 247856"/>
                    <a:gd name="connsiteY2" fmla="*/ 277098 h 277097"/>
                    <a:gd name="connsiteX3" fmla="*/ 0 w 247856"/>
                    <a:gd name="connsiteY3" fmla="*/ 277098 h 277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7856" h="277097">
                      <a:moveTo>
                        <a:pt x="0" y="0"/>
                      </a:moveTo>
                      <a:lnTo>
                        <a:pt x="247856" y="0"/>
                      </a:lnTo>
                      <a:lnTo>
                        <a:pt x="247856" y="277098"/>
                      </a:lnTo>
                      <a:lnTo>
                        <a:pt x="0" y="277098"/>
                      </a:lnTo>
                      <a:close/>
                    </a:path>
                  </a:pathLst>
                </a:custGeom>
                <a:solidFill>
                  <a:srgbClr val="0D4465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Freeform: Shape 271">
                  <a:extLst>
                    <a:ext uri="{FF2B5EF4-FFF2-40B4-BE49-F238E27FC236}">
                      <a16:creationId xmlns:a16="http://schemas.microsoft.com/office/drawing/2014/main" id="{308F3E13-01FE-8674-B4C9-AEBBF00F8131}"/>
                    </a:ext>
                  </a:extLst>
                </p:cNvPr>
                <p:cNvSpPr/>
                <p:nvPr/>
              </p:nvSpPr>
              <p:spPr>
                <a:xfrm>
                  <a:off x="5610583" y="1871028"/>
                  <a:ext cx="247856" cy="252729"/>
                </a:xfrm>
                <a:custGeom>
                  <a:avLst/>
                  <a:gdLst>
                    <a:gd name="connsiteX0" fmla="*/ 0 w 247856"/>
                    <a:gd name="connsiteY0" fmla="*/ 0 h 252729"/>
                    <a:gd name="connsiteX1" fmla="*/ 247856 w 247856"/>
                    <a:gd name="connsiteY1" fmla="*/ 0 h 252729"/>
                    <a:gd name="connsiteX2" fmla="*/ 247856 w 247856"/>
                    <a:gd name="connsiteY2" fmla="*/ 252730 h 252729"/>
                    <a:gd name="connsiteX3" fmla="*/ 0 w 247856"/>
                    <a:gd name="connsiteY3" fmla="*/ 252730 h 25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7856" h="252729">
                      <a:moveTo>
                        <a:pt x="0" y="0"/>
                      </a:moveTo>
                      <a:lnTo>
                        <a:pt x="247856" y="0"/>
                      </a:lnTo>
                      <a:lnTo>
                        <a:pt x="247856" y="252730"/>
                      </a:lnTo>
                      <a:lnTo>
                        <a:pt x="0" y="252730"/>
                      </a:lnTo>
                      <a:close/>
                    </a:path>
                  </a:pathLst>
                </a:custGeom>
                <a:solidFill>
                  <a:srgbClr val="0D4465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Freeform: Shape 272">
                  <a:extLst>
                    <a:ext uri="{FF2B5EF4-FFF2-40B4-BE49-F238E27FC236}">
                      <a16:creationId xmlns:a16="http://schemas.microsoft.com/office/drawing/2014/main" id="{B2E0D9B2-2DA6-E9E1-26E3-B55D0100EB74}"/>
                    </a:ext>
                  </a:extLst>
                </p:cNvPr>
                <p:cNvSpPr/>
                <p:nvPr/>
              </p:nvSpPr>
              <p:spPr>
                <a:xfrm>
                  <a:off x="5902301" y="2168316"/>
                  <a:ext cx="250641" cy="276401"/>
                </a:xfrm>
                <a:custGeom>
                  <a:avLst/>
                  <a:gdLst>
                    <a:gd name="connsiteX0" fmla="*/ 0 w 250641"/>
                    <a:gd name="connsiteY0" fmla="*/ 0 h 276401"/>
                    <a:gd name="connsiteX1" fmla="*/ 250641 w 250641"/>
                    <a:gd name="connsiteY1" fmla="*/ 0 h 276401"/>
                    <a:gd name="connsiteX2" fmla="*/ 250641 w 250641"/>
                    <a:gd name="connsiteY2" fmla="*/ 276401 h 276401"/>
                    <a:gd name="connsiteX3" fmla="*/ 0 w 250641"/>
                    <a:gd name="connsiteY3" fmla="*/ 276401 h 276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641" h="276401">
                      <a:moveTo>
                        <a:pt x="0" y="0"/>
                      </a:moveTo>
                      <a:lnTo>
                        <a:pt x="250641" y="0"/>
                      </a:lnTo>
                      <a:lnTo>
                        <a:pt x="250641" y="276401"/>
                      </a:lnTo>
                      <a:lnTo>
                        <a:pt x="0" y="276401"/>
                      </a:lnTo>
                      <a:close/>
                    </a:path>
                  </a:pathLst>
                </a:custGeom>
                <a:solidFill>
                  <a:srgbClr val="0D4465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Freeform: Shape 273">
                  <a:extLst>
                    <a:ext uri="{FF2B5EF4-FFF2-40B4-BE49-F238E27FC236}">
                      <a16:creationId xmlns:a16="http://schemas.microsoft.com/office/drawing/2014/main" id="{1B53B6E0-FD9A-3E76-6B3D-3095610F209B}"/>
                    </a:ext>
                  </a:extLst>
                </p:cNvPr>
                <p:cNvSpPr/>
                <p:nvPr/>
              </p:nvSpPr>
              <p:spPr>
                <a:xfrm>
                  <a:off x="5610583" y="2168316"/>
                  <a:ext cx="247856" cy="276401"/>
                </a:xfrm>
                <a:custGeom>
                  <a:avLst/>
                  <a:gdLst>
                    <a:gd name="connsiteX0" fmla="*/ 0 w 247856"/>
                    <a:gd name="connsiteY0" fmla="*/ 0 h 276401"/>
                    <a:gd name="connsiteX1" fmla="*/ 247856 w 247856"/>
                    <a:gd name="connsiteY1" fmla="*/ 0 h 276401"/>
                    <a:gd name="connsiteX2" fmla="*/ 247856 w 247856"/>
                    <a:gd name="connsiteY2" fmla="*/ 276401 h 276401"/>
                    <a:gd name="connsiteX3" fmla="*/ 0 w 247856"/>
                    <a:gd name="connsiteY3" fmla="*/ 276401 h 276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7856" h="276401">
                      <a:moveTo>
                        <a:pt x="0" y="0"/>
                      </a:moveTo>
                      <a:lnTo>
                        <a:pt x="247856" y="0"/>
                      </a:lnTo>
                      <a:lnTo>
                        <a:pt x="247856" y="276401"/>
                      </a:lnTo>
                      <a:lnTo>
                        <a:pt x="0" y="276401"/>
                      </a:lnTo>
                      <a:close/>
                    </a:path>
                  </a:pathLst>
                </a:custGeom>
                <a:solidFill>
                  <a:srgbClr val="0D4465"/>
                </a:solidFill>
                <a:ln w="69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B5A770E-F1F0-EB45-4EA0-DDDA5758D99F}"/>
                </a:ext>
              </a:extLst>
            </p:cNvPr>
            <p:cNvSpPr/>
            <p:nvPr/>
          </p:nvSpPr>
          <p:spPr>
            <a:xfrm>
              <a:off x="2713571" y="3256953"/>
              <a:ext cx="6338569" cy="2505476"/>
            </a:xfrm>
            <a:custGeom>
              <a:avLst/>
              <a:gdLst>
                <a:gd name="connsiteX0" fmla="*/ 0 w 6338569"/>
                <a:gd name="connsiteY0" fmla="*/ 0 h 2505476"/>
                <a:gd name="connsiteX1" fmla="*/ 6338570 w 6338569"/>
                <a:gd name="connsiteY1" fmla="*/ 0 h 2505476"/>
                <a:gd name="connsiteX2" fmla="*/ 6338570 w 6338569"/>
                <a:gd name="connsiteY2" fmla="*/ 2505477 h 2505476"/>
                <a:gd name="connsiteX3" fmla="*/ 0 w 6338569"/>
                <a:gd name="connsiteY3" fmla="*/ 2505477 h 250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8569" h="2505476">
                  <a:moveTo>
                    <a:pt x="0" y="0"/>
                  </a:moveTo>
                  <a:lnTo>
                    <a:pt x="6338570" y="0"/>
                  </a:lnTo>
                  <a:lnTo>
                    <a:pt x="6338570" y="2505477"/>
                  </a:lnTo>
                  <a:lnTo>
                    <a:pt x="0" y="2505477"/>
                  </a:lnTo>
                  <a:close/>
                </a:path>
              </a:pathLst>
            </a:custGeom>
            <a:solidFill>
              <a:srgbClr val="E1ECF1"/>
            </a:solidFill>
            <a:ln w="69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76D534-6504-12E2-4168-05538186FE09}"/>
                </a:ext>
              </a:extLst>
            </p:cNvPr>
            <p:cNvSpPr txBox="1"/>
            <p:nvPr/>
          </p:nvSpPr>
          <p:spPr>
            <a:xfrm>
              <a:off x="4452635" y="2030162"/>
              <a:ext cx="2880628" cy="4418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  <a:rtl val="0"/>
                </a:rPr>
                <a:t>VISION STATEMENT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B11A80C-AA4B-D959-5825-B53758493923}"/>
                </a:ext>
              </a:extLst>
            </p:cNvPr>
            <p:cNvSpPr/>
            <p:nvPr/>
          </p:nvSpPr>
          <p:spPr>
            <a:xfrm>
              <a:off x="4265476" y="3350290"/>
              <a:ext cx="6965" cy="2255416"/>
            </a:xfrm>
            <a:custGeom>
              <a:avLst/>
              <a:gdLst>
                <a:gd name="connsiteX0" fmla="*/ 0 w 6965"/>
                <a:gd name="connsiteY0" fmla="*/ 0 h 2255416"/>
                <a:gd name="connsiteX1" fmla="*/ 0 w 6965"/>
                <a:gd name="connsiteY1" fmla="*/ 2255417 h 225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65" h="2255416">
                  <a:moveTo>
                    <a:pt x="0" y="0"/>
                  </a:moveTo>
                  <a:lnTo>
                    <a:pt x="0" y="2255417"/>
                  </a:lnTo>
                </a:path>
              </a:pathLst>
            </a:custGeom>
            <a:ln w="7183" cap="flat">
              <a:solidFill>
                <a:srgbClr val="003A5D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DC2A652-D788-9847-0605-67935208A25F}"/>
                </a:ext>
              </a:extLst>
            </p:cNvPr>
            <p:cNvSpPr/>
            <p:nvPr/>
          </p:nvSpPr>
          <p:spPr>
            <a:xfrm>
              <a:off x="5882856" y="3350290"/>
              <a:ext cx="6965" cy="2255416"/>
            </a:xfrm>
            <a:custGeom>
              <a:avLst/>
              <a:gdLst>
                <a:gd name="connsiteX0" fmla="*/ 0 w 6965"/>
                <a:gd name="connsiteY0" fmla="*/ 0 h 2255416"/>
                <a:gd name="connsiteX1" fmla="*/ 0 w 6965"/>
                <a:gd name="connsiteY1" fmla="*/ 2255417 h 225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65" h="2255416">
                  <a:moveTo>
                    <a:pt x="0" y="0"/>
                  </a:moveTo>
                  <a:lnTo>
                    <a:pt x="0" y="2255417"/>
                  </a:lnTo>
                </a:path>
              </a:pathLst>
            </a:custGeom>
            <a:ln w="7183" cap="flat">
              <a:solidFill>
                <a:srgbClr val="003A5D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8131D99-C8EE-5134-7701-3CA16CA7D608}"/>
                </a:ext>
              </a:extLst>
            </p:cNvPr>
            <p:cNvSpPr/>
            <p:nvPr/>
          </p:nvSpPr>
          <p:spPr>
            <a:xfrm>
              <a:off x="7500236" y="3350290"/>
              <a:ext cx="6965" cy="2255416"/>
            </a:xfrm>
            <a:custGeom>
              <a:avLst/>
              <a:gdLst>
                <a:gd name="connsiteX0" fmla="*/ 0 w 6965"/>
                <a:gd name="connsiteY0" fmla="*/ 0 h 2255416"/>
                <a:gd name="connsiteX1" fmla="*/ 0 w 6965"/>
                <a:gd name="connsiteY1" fmla="*/ 2255417 h 225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65" h="2255416">
                  <a:moveTo>
                    <a:pt x="0" y="0"/>
                  </a:moveTo>
                  <a:lnTo>
                    <a:pt x="0" y="2255417"/>
                  </a:lnTo>
                </a:path>
              </a:pathLst>
            </a:custGeom>
            <a:ln w="7183" cap="flat">
              <a:solidFill>
                <a:srgbClr val="003A5D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8BE6294-5CF6-85E2-10BE-BE89BF303401}"/>
                </a:ext>
              </a:extLst>
            </p:cNvPr>
            <p:cNvSpPr/>
            <p:nvPr/>
          </p:nvSpPr>
          <p:spPr>
            <a:xfrm>
              <a:off x="2487194" y="5848104"/>
              <a:ext cx="6791324" cy="273742"/>
            </a:xfrm>
            <a:custGeom>
              <a:avLst/>
              <a:gdLst>
                <a:gd name="connsiteX0" fmla="*/ 0 w 6791324"/>
                <a:gd name="connsiteY0" fmla="*/ 0 h 273742"/>
                <a:gd name="connsiteX1" fmla="*/ 6791325 w 6791324"/>
                <a:gd name="connsiteY1" fmla="*/ 0 h 273742"/>
                <a:gd name="connsiteX2" fmla="*/ 6791325 w 6791324"/>
                <a:gd name="connsiteY2" fmla="*/ 273742 h 273742"/>
                <a:gd name="connsiteX3" fmla="*/ 0 w 6791324"/>
                <a:gd name="connsiteY3" fmla="*/ 273742 h 27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91324" h="273742">
                  <a:moveTo>
                    <a:pt x="0" y="0"/>
                  </a:moveTo>
                  <a:lnTo>
                    <a:pt x="6791325" y="0"/>
                  </a:lnTo>
                  <a:lnTo>
                    <a:pt x="6791325" y="273742"/>
                  </a:lnTo>
                  <a:lnTo>
                    <a:pt x="0" y="273742"/>
                  </a:lnTo>
                  <a:close/>
                </a:path>
              </a:pathLst>
            </a:custGeom>
            <a:solidFill>
              <a:srgbClr val="68A2B9"/>
            </a:solidFill>
            <a:ln w="69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0D7E32-ADB1-BFD3-D99D-A97FA44B01D4}"/>
                </a:ext>
              </a:extLst>
            </p:cNvPr>
            <p:cNvSpPr txBox="1"/>
            <p:nvPr/>
          </p:nvSpPr>
          <p:spPr>
            <a:xfrm>
              <a:off x="5124355" y="5830719"/>
              <a:ext cx="1508296" cy="3240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  <a:rtl val="0"/>
                </a:rPr>
                <a:t>CORE VALUES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A1FA93-C3DC-4F2F-0089-2ABB9D774EA8}"/>
                </a:ext>
              </a:extLst>
            </p:cNvPr>
            <p:cNvSpPr txBox="1"/>
            <p:nvPr/>
          </p:nvSpPr>
          <p:spPr>
            <a:xfrm>
              <a:off x="4335222" y="2688123"/>
              <a:ext cx="3115455" cy="44189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/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  <a:rtl val="0"/>
                </a:rPr>
                <a:t>MISSION STATEMENT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3E74444-C78B-88EB-0914-349F846EB81B}"/>
                </a:ext>
              </a:extLst>
            </p:cNvPr>
            <p:cNvGrpSpPr/>
            <p:nvPr/>
          </p:nvGrpSpPr>
          <p:grpSpPr>
            <a:xfrm>
              <a:off x="2869974" y="3347171"/>
              <a:ext cx="1172963" cy="2256455"/>
              <a:chOff x="2869974" y="3347171"/>
              <a:chExt cx="1172963" cy="2256455"/>
            </a:xfrm>
          </p:grpSpPr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8F45D0A-6FA9-AB4B-B302-5ABBCBD7E6E0}"/>
                  </a:ext>
                </a:extLst>
              </p:cNvPr>
              <p:cNvSpPr/>
              <p:nvPr/>
            </p:nvSpPr>
            <p:spPr>
              <a:xfrm>
                <a:off x="2891887" y="347775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2658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45D9F281-2BD3-700B-8462-5AB54976BEE2}"/>
                  </a:ext>
                </a:extLst>
              </p:cNvPr>
              <p:cNvSpPr/>
              <p:nvPr/>
            </p:nvSpPr>
            <p:spPr>
              <a:xfrm>
                <a:off x="2891887" y="4076091"/>
                <a:ext cx="1129123" cy="288370"/>
              </a:xfrm>
              <a:custGeom>
                <a:avLst/>
                <a:gdLst>
                  <a:gd name="connsiteX0" fmla="*/ 1094971 w 1129123"/>
                  <a:gd name="connsiteY0" fmla="*/ 288370 h 288370"/>
                  <a:gd name="connsiteX1" fmla="*/ 34827 w 1129123"/>
                  <a:gd name="connsiteY1" fmla="*/ 288370 h 288370"/>
                  <a:gd name="connsiteX2" fmla="*/ 0 w 1129123"/>
                  <a:gd name="connsiteY2" fmla="*/ 253543 h 288370"/>
                  <a:gd name="connsiteX3" fmla="*/ 0 w 1129123"/>
                  <a:gd name="connsiteY3" fmla="*/ 34827 h 288370"/>
                  <a:gd name="connsiteX4" fmla="*/ 34827 w 1129123"/>
                  <a:gd name="connsiteY4" fmla="*/ 0 h 288370"/>
                  <a:gd name="connsiteX5" fmla="*/ 1094274 w 1129123"/>
                  <a:gd name="connsiteY5" fmla="*/ 0 h 288370"/>
                  <a:gd name="connsiteX6" fmla="*/ 1129101 w 1129123"/>
                  <a:gd name="connsiteY6" fmla="*/ 34827 h 288370"/>
                  <a:gd name="connsiteX7" fmla="*/ 1129101 w 1129123"/>
                  <a:gd name="connsiteY7" fmla="*/ 253543 h 288370"/>
                  <a:gd name="connsiteX8" fmla="*/ 1094971 w 1129123"/>
                  <a:gd name="connsiteY8" fmla="*/ 288370 h 28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288370">
                    <a:moveTo>
                      <a:pt x="1094971" y="288370"/>
                    </a:moveTo>
                    <a:lnTo>
                      <a:pt x="34827" y="288370"/>
                    </a:lnTo>
                    <a:cubicBezTo>
                      <a:pt x="15324" y="288370"/>
                      <a:pt x="0" y="273046"/>
                      <a:pt x="0" y="253543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253543"/>
                    </a:lnTo>
                    <a:cubicBezTo>
                      <a:pt x="1129798" y="272350"/>
                      <a:pt x="1113777" y="288370"/>
                      <a:pt x="1094971" y="288370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1A034939-0E6F-564E-E851-B593F0035D68}"/>
                  </a:ext>
                </a:extLst>
              </p:cNvPr>
              <p:cNvSpPr txBox="1"/>
              <p:nvPr/>
            </p:nvSpPr>
            <p:spPr>
              <a:xfrm>
                <a:off x="2869974" y="3604065"/>
                <a:ext cx="1172963" cy="41243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Strategic Focus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Area</a:t>
                </a:r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FF7C6451-FE79-9DBD-1F82-6B30D8FE691E}"/>
                  </a:ext>
                </a:extLst>
              </p:cNvPr>
              <p:cNvSpPr/>
              <p:nvPr/>
            </p:nvSpPr>
            <p:spPr>
              <a:xfrm>
                <a:off x="2891887" y="448008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FF561CDE-B499-E321-9174-2F42AF0CCD7A}"/>
                  </a:ext>
                </a:extLst>
              </p:cNvPr>
              <p:cNvSpPr txBox="1"/>
              <p:nvPr/>
            </p:nvSpPr>
            <p:spPr>
              <a:xfrm>
                <a:off x="3060442" y="4506622"/>
                <a:ext cx="792837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Objectives</a:t>
                </a:r>
              </a:p>
            </p:txBody>
          </p: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611C11BA-E969-AB1A-8F50-532FCF67A21C}"/>
                  </a:ext>
                </a:extLst>
              </p:cNvPr>
              <p:cNvGrpSpPr/>
              <p:nvPr/>
            </p:nvGrpSpPr>
            <p:grpSpPr>
              <a:xfrm>
                <a:off x="3320777" y="3347171"/>
                <a:ext cx="263214" cy="261610"/>
                <a:chOff x="3320777" y="3347171"/>
                <a:chExt cx="263214" cy="261610"/>
              </a:xfrm>
            </p:grpSpPr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12D06936-2FDF-52F7-112C-39C84766D3A7}"/>
                    </a:ext>
                  </a:extLst>
                </p:cNvPr>
                <p:cNvSpPr/>
                <p:nvPr/>
              </p:nvSpPr>
              <p:spPr>
                <a:xfrm>
                  <a:off x="3339766" y="3365614"/>
                  <a:ext cx="234039" cy="234039"/>
                </a:xfrm>
                <a:custGeom>
                  <a:avLst/>
                  <a:gdLst>
                    <a:gd name="connsiteX0" fmla="*/ 234039 w 234039"/>
                    <a:gd name="connsiteY0" fmla="*/ 117020 h 234039"/>
                    <a:gd name="connsiteX1" fmla="*/ 117020 w 234039"/>
                    <a:gd name="connsiteY1" fmla="*/ 234040 h 234039"/>
                    <a:gd name="connsiteX2" fmla="*/ 0 w 234039"/>
                    <a:gd name="connsiteY2" fmla="*/ 117020 h 234039"/>
                    <a:gd name="connsiteX3" fmla="*/ 117020 w 234039"/>
                    <a:gd name="connsiteY3" fmla="*/ 0 h 234039"/>
                    <a:gd name="connsiteX4" fmla="*/ 234039 w 234039"/>
                    <a:gd name="connsiteY4" fmla="*/ 117020 h 234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039" h="234039">
                      <a:moveTo>
                        <a:pt x="234039" y="117020"/>
                      </a:moveTo>
                      <a:cubicBezTo>
                        <a:pt x="234039" y="181648"/>
                        <a:pt x="181648" y="234040"/>
                        <a:pt x="117020" y="234040"/>
                      </a:cubicBezTo>
                      <a:cubicBezTo>
                        <a:pt x="52391" y="234040"/>
                        <a:pt x="0" y="181648"/>
                        <a:pt x="0" y="117020"/>
                      </a:cubicBezTo>
                      <a:cubicBezTo>
                        <a:pt x="0" y="52392"/>
                        <a:pt x="52391" y="0"/>
                        <a:pt x="117020" y="0"/>
                      </a:cubicBezTo>
                      <a:cubicBezTo>
                        <a:pt x="181648" y="0"/>
                        <a:pt x="234039" y="52392"/>
                        <a:pt x="234039" y="11702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5214AEE4-D921-90E3-B450-D046FBA208AF}"/>
                    </a:ext>
                  </a:extLst>
                </p:cNvPr>
                <p:cNvSpPr txBox="1"/>
                <p:nvPr/>
              </p:nvSpPr>
              <p:spPr>
                <a:xfrm>
                  <a:off x="3320777" y="3347171"/>
                  <a:ext cx="26321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/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  <a:rtl val="0"/>
                    </a:rPr>
                    <a:t>1</a:t>
                  </a:r>
                </a:p>
              </p:txBody>
            </p:sp>
          </p:grp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C26A85BF-B504-F725-C365-8B238105A128}"/>
                  </a:ext>
                </a:extLst>
              </p:cNvPr>
              <p:cNvSpPr txBox="1"/>
              <p:nvPr/>
            </p:nvSpPr>
            <p:spPr>
              <a:xfrm>
                <a:off x="2919875" y="4102724"/>
                <a:ext cx="1073162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Goal Statement</a:t>
                </a:r>
              </a:p>
            </p:txBody>
          </p: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0A53C3AC-EBB4-4F5B-D1D1-B50D34EE0E46}"/>
                  </a:ext>
                </a:extLst>
              </p:cNvPr>
              <p:cNvGrpSpPr/>
              <p:nvPr/>
            </p:nvGrpSpPr>
            <p:grpSpPr>
              <a:xfrm>
                <a:off x="3048661" y="4712854"/>
                <a:ext cx="817942" cy="230832"/>
                <a:chOff x="3041433" y="4718280"/>
                <a:chExt cx="817942" cy="230832"/>
              </a:xfrm>
            </p:grpSpPr>
            <p:grpSp>
              <p:nvGrpSpPr>
                <p:cNvPr id="254" name="Graphic 714">
                  <a:extLst>
                    <a:ext uri="{FF2B5EF4-FFF2-40B4-BE49-F238E27FC236}">
                      <a16:creationId xmlns:a16="http://schemas.microsoft.com/office/drawing/2014/main" id="{44E96933-132A-9452-82AA-AD02BC66B38A}"/>
                    </a:ext>
                  </a:extLst>
                </p:cNvPr>
                <p:cNvGrpSpPr/>
                <p:nvPr/>
              </p:nvGrpSpPr>
              <p:grpSpPr>
                <a:xfrm>
                  <a:off x="3610589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1A3CA774-D17C-59E6-0F6D-F6DD44F1289C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2" name="TextBox 261">
                    <a:extLst>
                      <a:ext uri="{FF2B5EF4-FFF2-40B4-BE49-F238E27FC236}">
                        <a16:creationId xmlns:a16="http://schemas.microsoft.com/office/drawing/2014/main" id="{21A15DFF-BD22-6249-7DCF-9BC7B7D55B38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255" name="Graphic 714">
                  <a:extLst>
                    <a:ext uri="{FF2B5EF4-FFF2-40B4-BE49-F238E27FC236}">
                      <a16:creationId xmlns:a16="http://schemas.microsoft.com/office/drawing/2014/main" id="{1605CF65-7656-1BBB-81CC-3BCA2DAE3ACF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59" name="Freeform: Shape 258">
                    <a:extLst>
                      <a:ext uri="{FF2B5EF4-FFF2-40B4-BE49-F238E27FC236}">
                        <a16:creationId xmlns:a16="http://schemas.microsoft.com/office/drawing/2014/main" id="{FE59EC98-8CA0-3EE6-B169-B9CB2F7B913C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0" name="TextBox 259">
                    <a:extLst>
                      <a:ext uri="{FF2B5EF4-FFF2-40B4-BE49-F238E27FC236}">
                        <a16:creationId xmlns:a16="http://schemas.microsoft.com/office/drawing/2014/main" id="{BA5B6DD1-9CAA-16E3-2127-3F111BEDBC11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256" name="Graphic 714">
                  <a:extLst>
                    <a:ext uri="{FF2B5EF4-FFF2-40B4-BE49-F238E27FC236}">
                      <a16:creationId xmlns:a16="http://schemas.microsoft.com/office/drawing/2014/main" id="{9C44F6A0-208B-E57B-812E-7BEAC9B4061D}"/>
                    </a:ext>
                  </a:extLst>
                </p:cNvPr>
                <p:cNvGrpSpPr/>
                <p:nvPr/>
              </p:nvGrpSpPr>
              <p:grpSpPr>
                <a:xfrm>
                  <a:off x="3041433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873182AC-4D25-37AD-A1FD-780899C36AF5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8" name="TextBox 257">
                    <a:extLst>
                      <a:ext uri="{FF2B5EF4-FFF2-40B4-BE49-F238E27FC236}">
                        <a16:creationId xmlns:a16="http://schemas.microsoft.com/office/drawing/2014/main" id="{2982D680-A685-F275-0166-A059BCA00E25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EC48E0B-A20B-BABA-3EC8-6AAC16CF70CC}"/>
                  </a:ext>
                </a:extLst>
              </p:cNvPr>
              <p:cNvSpPr/>
              <p:nvPr/>
            </p:nvSpPr>
            <p:spPr>
              <a:xfrm>
                <a:off x="2891887" y="5075645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70A0AEF1-A185-1EC4-12A8-8243B8362358}"/>
                  </a:ext>
                </a:extLst>
              </p:cNvPr>
              <p:cNvSpPr txBox="1"/>
              <p:nvPr/>
            </p:nvSpPr>
            <p:spPr>
              <a:xfrm>
                <a:off x="3086861" y="5102181"/>
                <a:ext cx="740001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Measures</a:t>
                </a:r>
              </a:p>
            </p:txBody>
          </p:sp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7115AF36-275B-D0C9-25CA-2E7C45AC6401}"/>
                  </a:ext>
                </a:extLst>
              </p:cNvPr>
              <p:cNvGrpSpPr/>
              <p:nvPr/>
            </p:nvGrpSpPr>
            <p:grpSpPr>
              <a:xfrm>
                <a:off x="3048661" y="5308411"/>
                <a:ext cx="817941" cy="230832"/>
                <a:chOff x="3041433" y="4718280"/>
                <a:chExt cx="817941" cy="230832"/>
              </a:xfrm>
            </p:grpSpPr>
            <p:grpSp>
              <p:nvGrpSpPr>
                <p:cNvPr id="245" name="Graphic 714">
                  <a:extLst>
                    <a:ext uri="{FF2B5EF4-FFF2-40B4-BE49-F238E27FC236}">
                      <a16:creationId xmlns:a16="http://schemas.microsoft.com/office/drawing/2014/main" id="{A89146E2-E2C8-F8D3-F99D-FE740B22E756}"/>
                    </a:ext>
                  </a:extLst>
                </p:cNvPr>
                <p:cNvGrpSpPr/>
                <p:nvPr/>
              </p:nvGrpSpPr>
              <p:grpSpPr>
                <a:xfrm>
                  <a:off x="3610588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441774C9-73D7-098E-602F-582265CB735D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7E8159E5-DBAB-6B97-8789-838928ECC666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246" name="Graphic 714">
                  <a:extLst>
                    <a:ext uri="{FF2B5EF4-FFF2-40B4-BE49-F238E27FC236}">
                      <a16:creationId xmlns:a16="http://schemas.microsoft.com/office/drawing/2014/main" id="{C6DEFB5D-9078-F167-7FEB-484631556C7E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50" name="Freeform: Shape 249">
                    <a:extLst>
                      <a:ext uri="{FF2B5EF4-FFF2-40B4-BE49-F238E27FC236}">
                        <a16:creationId xmlns:a16="http://schemas.microsoft.com/office/drawing/2014/main" id="{2A4583B1-7FCE-0116-267A-333908E0B0D5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C4D6AC2A-CB2D-7372-EFE6-04BD9780D104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247" name="Graphic 714">
                  <a:extLst>
                    <a:ext uri="{FF2B5EF4-FFF2-40B4-BE49-F238E27FC236}">
                      <a16:creationId xmlns:a16="http://schemas.microsoft.com/office/drawing/2014/main" id="{A8C29613-D944-DE94-33DD-BF164A1EAD23}"/>
                    </a:ext>
                  </a:extLst>
                </p:cNvPr>
                <p:cNvGrpSpPr/>
                <p:nvPr/>
              </p:nvGrpSpPr>
              <p:grpSpPr>
                <a:xfrm>
                  <a:off x="3041433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FCFAF28A-85FA-5F21-05D9-3F5545109ECF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9" name="TextBox 248">
                    <a:extLst>
                      <a:ext uri="{FF2B5EF4-FFF2-40B4-BE49-F238E27FC236}">
                        <a16:creationId xmlns:a16="http://schemas.microsoft.com/office/drawing/2014/main" id="{787C7B86-F6BE-F6D5-29A9-1E8BB02F8A33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226FC8-2AF3-AB34-067B-677B61D447FE}"/>
                </a:ext>
              </a:extLst>
            </p:cNvPr>
            <p:cNvGrpSpPr/>
            <p:nvPr/>
          </p:nvGrpSpPr>
          <p:grpSpPr>
            <a:xfrm>
              <a:off x="4481470" y="3347171"/>
              <a:ext cx="1172963" cy="2256455"/>
              <a:chOff x="2869967" y="3347171"/>
              <a:chExt cx="1172963" cy="2256455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8D43DAD0-9C73-332E-D5DB-EF6748931C2A}"/>
                  </a:ext>
                </a:extLst>
              </p:cNvPr>
              <p:cNvSpPr/>
              <p:nvPr/>
            </p:nvSpPr>
            <p:spPr>
              <a:xfrm>
                <a:off x="2891887" y="347775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2658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BF93CCED-AB8F-523B-5A8B-1D08AB3CD019}"/>
                  </a:ext>
                </a:extLst>
              </p:cNvPr>
              <p:cNvSpPr/>
              <p:nvPr/>
            </p:nvSpPr>
            <p:spPr>
              <a:xfrm>
                <a:off x="2891887" y="4076091"/>
                <a:ext cx="1129123" cy="288370"/>
              </a:xfrm>
              <a:custGeom>
                <a:avLst/>
                <a:gdLst>
                  <a:gd name="connsiteX0" fmla="*/ 1094971 w 1129123"/>
                  <a:gd name="connsiteY0" fmla="*/ 288370 h 288370"/>
                  <a:gd name="connsiteX1" fmla="*/ 34827 w 1129123"/>
                  <a:gd name="connsiteY1" fmla="*/ 288370 h 288370"/>
                  <a:gd name="connsiteX2" fmla="*/ 0 w 1129123"/>
                  <a:gd name="connsiteY2" fmla="*/ 253543 h 288370"/>
                  <a:gd name="connsiteX3" fmla="*/ 0 w 1129123"/>
                  <a:gd name="connsiteY3" fmla="*/ 34827 h 288370"/>
                  <a:gd name="connsiteX4" fmla="*/ 34827 w 1129123"/>
                  <a:gd name="connsiteY4" fmla="*/ 0 h 288370"/>
                  <a:gd name="connsiteX5" fmla="*/ 1094274 w 1129123"/>
                  <a:gd name="connsiteY5" fmla="*/ 0 h 288370"/>
                  <a:gd name="connsiteX6" fmla="*/ 1129101 w 1129123"/>
                  <a:gd name="connsiteY6" fmla="*/ 34827 h 288370"/>
                  <a:gd name="connsiteX7" fmla="*/ 1129101 w 1129123"/>
                  <a:gd name="connsiteY7" fmla="*/ 253543 h 288370"/>
                  <a:gd name="connsiteX8" fmla="*/ 1094971 w 1129123"/>
                  <a:gd name="connsiteY8" fmla="*/ 288370 h 28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288370">
                    <a:moveTo>
                      <a:pt x="1094971" y="288370"/>
                    </a:moveTo>
                    <a:lnTo>
                      <a:pt x="34827" y="288370"/>
                    </a:lnTo>
                    <a:cubicBezTo>
                      <a:pt x="15324" y="288370"/>
                      <a:pt x="0" y="273046"/>
                      <a:pt x="0" y="253543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253543"/>
                    </a:lnTo>
                    <a:cubicBezTo>
                      <a:pt x="1129798" y="272350"/>
                      <a:pt x="1113777" y="288370"/>
                      <a:pt x="1094971" y="288370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828CAFCE-51F7-2653-A9B3-DF825B804323}"/>
                  </a:ext>
                </a:extLst>
              </p:cNvPr>
              <p:cNvSpPr txBox="1"/>
              <p:nvPr/>
            </p:nvSpPr>
            <p:spPr>
              <a:xfrm>
                <a:off x="2869967" y="3604065"/>
                <a:ext cx="1172963" cy="41243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Strategic Focus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Area</a:t>
                </a: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01C3FDE3-FC4E-B0C3-52F9-FBBAF546FEAF}"/>
                  </a:ext>
                </a:extLst>
              </p:cNvPr>
              <p:cNvSpPr/>
              <p:nvPr/>
            </p:nvSpPr>
            <p:spPr>
              <a:xfrm>
                <a:off x="2891887" y="448008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238D0E0C-950A-83F3-AB27-34584D152231}"/>
                  </a:ext>
                </a:extLst>
              </p:cNvPr>
              <p:cNvSpPr txBox="1"/>
              <p:nvPr/>
            </p:nvSpPr>
            <p:spPr>
              <a:xfrm>
                <a:off x="3060439" y="4506622"/>
                <a:ext cx="792837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Objectives</a:t>
                </a:r>
              </a:p>
            </p:txBody>
          </p: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C6DA89CB-E1B8-FF18-D59E-614A6EA22DF3}"/>
                  </a:ext>
                </a:extLst>
              </p:cNvPr>
              <p:cNvGrpSpPr/>
              <p:nvPr/>
            </p:nvGrpSpPr>
            <p:grpSpPr>
              <a:xfrm>
                <a:off x="3320777" y="3347171"/>
                <a:ext cx="263214" cy="261610"/>
                <a:chOff x="3320777" y="3347171"/>
                <a:chExt cx="263214" cy="261610"/>
              </a:xfrm>
            </p:grpSpPr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B09A0A8A-57C9-A646-D63B-B321220489DA}"/>
                    </a:ext>
                  </a:extLst>
                </p:cNvPr>
                <p:cNvSpPr/>
                <p:nvPr/>
              </p:nvSpPr>
              <p:spPr>
                <a:xfrm>
                  <a:off x="3339766" y="3365614"/>
                  <a:ext cx="234039" cy="234039"/>
                </a:xfrm>
                <a:custGeom>
                  <a:avLst/>
                  <a:gdLst>
                    <a:gd name="connsiteX0" fmla="*/ 234039 w 234039"/>
                    <a:gd name="connsiteY0" fmla="*/ 117020 h 234039"/>
                    <a:gd name="connsiteX1" fmla="*/ 117020 w 234039"/>
                    <a:gd name="connsiteY1" fmla="*/ 234040 h 234039"/>
                    <a:gd name="connsiteX2" fmla="*/ 0 w 234039"/>
                    <a:gd name="connsiteY2" fmla="*/ 117020 h 234039"/>
                    <a:gd name="connsiteX3" fmla="*/ 117020 w 234039"/>
                    <a:gd name="connsiteY3" fmla="*/ 0 h 234039"/>
                    <a:gd name="connsiteX4" fmla="*/ 234039 w 234039"/>
                    <a:gd name="connsiteY4" fmla="*/ 117020 h 234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039" h="234039">
                      <a:moveTo>
                        <a:pt x="234039" y="117020"/>
                      </a:moveTo>
                      <a:cubicBezTo>
                        <a:pt x="234039" y="181648"/>
                        <a:pt x="181648" y="234040"/>
                        <a:pt x="117020" y="234040"/>
                      </a:cubicBezTo>
                      <a:cubicBezTo>
                        <a:pt x="52391" y="234040"/>
                        <a:pt x="0" y="181648"/>
                        <a:pt x="0" y="117020"/>
                      </a:cubicBezTo>
                      <a:cubicBezTo>
                        <a:pt x="0" y="52392"/>
                        <a:pt x="52391" y="0"/>
                        <a:pt x="117020" y="0"/>
                      </a:cubicBezTo>
                      <a:cubicBezTo>
                        <a:pt x="181648" y="0"/>
                        <a:pt x="234039" y="52392"/>
                        <a:pt x="234039" y="11702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007512DA-91CF-E24A-E717-A8F989F96AC9}"/>
                    </a:ext>
                  </a:extLst>
                </p:cNvPr>
                <p:cNvSpPr txBox="1"/>
                <p:nvPr/>
              </p:nvSpPr>
              <p:spPr>
                <a:xfrm>
                  <a:off x="3320777" y="3347171"/>
                  <a:ext cx="26321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/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  <a:rtl val="0"/>
                    </a:rPr>
                    <a:t>2</a:t>
                  </a:r>
                </a:p>
              </p:txBody>
            </p:sp>
          </p:grp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0C7E40B5-7E0C-05AA-54D2-C37422B62928}"/>
                  </a:ext>
                </a:extLst>
              </p:cNvPr>
              <p:cNvSpPr txBox="1"/>
              <p:nvPr/>
            </p:nvSpPr>
            <p:spPr>
              <a:xfrm>
                <a:off x="2919869" y="4102724"/>
                <a:ext cx="1073162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Goal Statement</a:t>
                </a:r>
              </a:p>
            </p:txBody>
          </p:sp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0BF2D9BE-0738-EF7C-84DF-275A90751A5B}"/>
                  </a:ext>
                </a:extLst>
              </p:cNvPr>
              <p:cNvGrpSpPr/>
              <p:nvPr/>
            </p:nvGrpSpPr>
            <p:grpSpPr>
              <a:xfrm>
                <a:off x="3048662" y="4712854"/>
                <a:ext cx="817941" cy="230832"/>
                <a:chOff x="3041434" y="4718280"/>
                <a:chExt cx="817941" cy="230832"/>
              </a:xfrm>
            </p:grpSpPr>
            <p:grpSp>
              <p:nvGrpSpPr>
                <p:cNvPr id="223" name="Graphic 714">
                  <a:extLst>
                    <a:ext uri="{FF2B5EF4-FFF2-40B4-BE49-F238E27FC236}">
                      <a16:creationId xmlns:a16="http://schemas.microsoft.com/office/drawing/2014/main" id="{46A5E193-1F84-26D5-45F1-0243A9799053}"/>
                    </a:ext>
                  </a:extLst>
                </p:cNvPr>
                <p:cNvGrpSpPr/>
                <p:nvPr/>
              </p:nvGrpSpPr>
              <p:grpSpPr>
                <a:xfrm>
                  <a:off x="3610589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88BADC1C-72A1-6F73-8C9B-FCD26B480654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1" name="TextBox 230">
                    <a:extLst>
                      <a:ext uri="{FF2B5EF4-FFF2-40B4-BE49-F238E27FC236}">
                        <a16:creationId xmlns:a16="http://schemas.microsoft.com/office/drawing/2014/main" id="{DABA0A68-A8B5-A54A-6737-6D8FEA4C0FEC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224" name="Graphic 714">
                  <a:extLst>
                    <a:ext uri="{FF2B5EF4-FFF2-40B4-BE49-F238E27FC236}">
                      <a16:creationId xmlns:a16="http://schemas.microsoft.com/office/drawing/2014/main" id="{7F254EB4-3025-E4B0-6133-A6B1FA454A14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797D69FA-D98B-7682-12AB-455825468B3D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" name="TextBox 228">
                    <a:extLst>
                      <a:ext uri="{FF2B5EF4-FFF2-40B4-BE49-F238E27FC236}">
                        <a16:creationId xmlns:a16="http://schemas.microsoft.com/office/drawing/2014/main" id="{5D67ED54-8960-5A1E-8535-1D3A79B030DE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225" name="Graphic 714">
                  <a:extLst>
                    <a:ext uri="{FF2B5EF4-FFF2-40B4-BE49-F238E27FC236}">
                      <a16:creationId xmlns:a16="http://schemas.microsoft.com/office/drawing/2014/main" id="{EEE3797E-6852-6E06-B1D3-022124B31D22}"/>
                    </a:ext>
                  </a:extLst>
                </p:cNvPr>
                <p:cNvGrpSpPr/>
                <p:nvPr/>
              </p:nvGrpSpPr>
              <p:grpSpPr>
                <a:xfrm>
                  <a:off x="3041434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28BF8DC1-B5DB-7071-0298-E513028E108D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7" name="TextBox 226">
                    <a:extLst>
                      <a:ext uri="{FF2B5EF4-FFF2-40B4-BE49-F238E27FC236}">
                        <a16:creationId xmlns:a16="http://schemas.microsoft.com/office/drawing/2014/main" id="{F474669C-8ACA-121B-F307-07008A7A31DF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26AB16C9-E3FB-3A19-8164-BC2DCF86F682}"/>
                  </a:ext>
                </a:extLst>
              </p:cNvPr>
              <p:cNvSpPr/>
              <p:nvPr/>
            </p:nvSpPr>
            <p:spPr>
              <a:xfrm>
                <a:off x="2891887" y="5075645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69049967-6363-D0BC-606E-28F04CC2143C}"/>
                  </a:ext>
                </a:extLst>
              </p:cNvPr>
              <p:cNvSpPr txBox="1"/>
              <p:nvPr/>
            </p:nvSpPr>
            <p:spPr>
              <a:xfrm>
                <a:off x="3086860" y="5102181"/>
                <a:ext cx="740001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Measures</a:t>
                </a:r>
              </a:p>
            </p:txBody>
          </p: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2A7EB1E7-2B5A-B5D3-F83A-C94931718F24}"/>
                  </a:ext>
                </a:extLst>
              </p:cNvPr>
              <p:cNvGrpSpPr/>
              <p:nvPr/>
            </p:nvGrpSpPr>
            <p:grpSpPr>
              <a:xfrm>
                <a:off x="3048661" y="5308411"/>
                <a:ext cx="817941" cy="230832"/>
                <a:chOff x="3041433" y="4718280"/>
                <a:chExt cx="817941" cy="230832"/>
              </a:xfrm>
            </p:grpSpPr>
            <p:grpSp>
              <p:nvGrpSpPr>
                <p:cNvPr id="214" name="Graphic 714">
                  <a:extLst>
                    <a:ext uri="{FF2B5EF4-FFF2-40B4-BE49-F238E27FC236}">
                      <a16:creationId xmlns:a16="http://schemas.microsoft.com/office/drawing/2014/main" id="{6CFF75AB-525E-65C6-3774-1EE124E68988}"/>
                    </a:ext>
                  </a:extLst>
                </p:cNvPr>
                <p:cNvGrpSpPr/>
                <p:nvPr/>
              </p:nvGrpSpPr>
              <p:grpSpPr>
                <a:xfrm>
                  <a:off x="3610588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21" name="Freeform: Shape 220">
                    <a:extLst>
                      <a:ext uri="{FF2B5EF4-FFF2-40B4-BE49-F238E27FC236}">
                        <a16:creationId xmlns:a16="http://schemas.microsoft.com/office/drawing/2014/main" id="{34EC1795-095D-6DDD-4101-AED09B7DE1C6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2AC10C34-8573-6EAA-E0AF-D684EBC799ED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215" name="Graphic 714">
                  <a:extLst>
                    <a:ext uri="{FF2B5EF4-FFF2-40B4-BE49-F238E27FC236}">
                      <a16:creationId xmlns:a16="http://schemas.microsoft.com/office/drawing/2014/main" id="{2B5D3D12-5A2A-3FDF-D8BF-A6AC48C3CB8D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19" name="Freeform: Shape 218">
                    <a:extLst>
                      <a:ext uri="{FF2B5EF4-FFF2-40B4-BE49-F238E27FC236}">
                        <a16:creationId xmlns:a16="http://schemas.microsoft.com/office/drawing/2014/main" id="{A74D4D67-F7A3-6229-7C02-F7FE8AE34F79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E042C99F-9A78-DD0C-F8CA-230601E7E8DA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216" name="Graphic 714">
                  <a:extLst>
                    <a:ext uri="{FF2B5EF4-FFF2-40B4-BE49-F238E27FC236}">
                      <a16:creationId xmlns:a16="http://schemas.microsoft.com/office/drawing/2014/main" id="{6769CBC8-F5C9-CB35-C6D9-E4C1880C8D4D}"/>
                    </a:ext>
                  </a:extLst>
                </p:cNvPr>
                <p:cNvGrpSpPr/>
                <p:nvPr/>
              </p:nvGrpSpPr>
              <p:grpSpPr>
                <a:xfrm>
                  <a:off x="3041433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217" name="Freeform: Shape 216">
                    <a:extLst>
                      <a:ext uri="{FF2B5EF4-FFF2-40B4-BE49-F238E27FC236}">
                        <a16:creationId xmlns:a16="http://schemas.microsoft.com/office/drawing/2014/main" id="{3383198A-F991-1D15-B1A4-7A4FF0701CCC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8" name="TextBox 217">
                    <a:extLst>
                      <a:ext uri="{FF2B5EF4-FFF2-40B4-BE49-F238E27FC236}">
                        <a16:creationId xmlns:a16="http://schemas.microsoft.com/office/drawing/2014/main" id="{141152F1-7E80-4629-6B27-69E2C0E5A88B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E6C102F-E7EA-0A37-59AD-FF2E8A733466}"/>
                </a:ext>
              </a:extLst>
            </p:cNvPr>
            <p:cNvGrpSpPr/>
            <p:nvPr/>
          </p:nvGrpSpPr>
          <p:grpSpPr>
            <a:xfrm>
              <a:off x="6109413" y="3347171"/>
              <a:ext cx="1172963" cy="2256455"/>
              <a:chOff x="2869967" y="3347171"/>
              <a:chExt cx="1172963" cy="2256455"/>
            </a:xfrm>
          </p:grpSpPr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99545771-5DC4-CB0D-84F1-4DCE2EC51653}"/>
                  </a:ext>
                </a:extLst>
              </p:cNvPr>
              <p:cNvSpPr/>
              <p:nvPr/>
            </p:nvSpPr>
            <p:spPr>
              <a:xfrm>
                <a:off x="2891887" y="347775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2658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D5C736C5-79F0-F756-E288-D49A07EB6A81}"/>
                  </a:ext>
                </a:extLst>
              </p:cNvPr>
              <p:cNvSpPr/>
              <p:nvPr/>
            </p:nvSpPr>
            <p:spPr>
              <a:xfrm>
                <a:off x="2891887" y="4076091"/>
                <a:ext cx="1129123" cy="288370"/>
              </a:xfrm>
              <a:custGeom>
                <a:avLst/>
                <a:gdLst>
                  <a:gd name="connsiteX0" fmla="*/ 1094971 w 1129123"/>
                  <a:gd name="connsiteY0" fmla="*/ 288370 h 288370"/>
                  <a:gd name="connsiteX1" fmla="*/ 34827 w 1129123"/>
                  <a:gd name="connsiteY1" fmla="*/ 288370 h 288370"/>
                  <a:gd name="connsiteX2" fmla="*/ 0 w 1129123"/>
                  <a:gd name="connsiteY2" fmla="*/ 253543 h 288370"/>
                  <a:gd name="connsiteX3" fmla="*/ 0 w 1129123"/>
                  <a:gd name="connsiteY3" fmla="*/ 34827 h 288370"/>
                  <a:gd name="connsiteX4" fmla="*/ 34827 w 1129123"/>
                  <a:gd name="connsiteY4" fmla="*/ 0 h 288370"/>
                  <a:gd name="connsiteX5" fmla="*/ 1094274 w 1129123"/>
                  <a:gd name="connsiteY5" fmla="*/ 0 h 288370"/>
                  <a:gd name="connsiteX6" fmla="*/ 1129101 w 1129123"/>
                  <a:gd name="connsiteY6" fmla="*/ 34827 h 288370"/>
                  <a:gd name="connsiteX7" fmla="*/ 1129101 w 1129123"/>
                  <a:gd name="connsiteY7" fmla="*/ 253543 h 288370"/>
                  <a:gd name="connsiteX8" fmla="*/ 1094971 w 1129123"/>
                  <a:gd name="connsiteY8" fmla="*/ 288370 h 28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288370">
                    <a:moveTo>
                      <a:pt x="1094971" y="288370"/>
                    </a:moveTo>
                    <a:lnTo>
                      <a:pt x="34827" y="288370"/>
                    </a:lnTo>
                    <a:cubicBezTo>
                      <a:pt x="15324" y="288370"/>
                      <a:pt x="0" y="273046"/>
                      <a:pt x="0" y="253543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253543"/>
                    </a:lnTo>
                    <a:cubicBezTo>
                      <a:pt x="1129798" y="272350"/>
                      <a:pt x="1113777" y="288370"/>
                      <a:pt x="1094971" y="288370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E662E8FF-5483-812B-D0F3-0D0BCD13A5E3}"/>
                  </a:ext>
                </a:extLst>
              </p:cNvPr>
              <p:cNvSpPr txBox="1"/>
              <p:nvPr/>
            </p:nvSpPr>
            <p:spPr>
              <a:xfrm>
                <a:off x="2869967" y="3604065"/>
                <a:ext cx="1172963" cy="41243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Strategic Focus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Area</a:t>
                </a: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03088479-D66C-39DF-32D1-A7C2A4BC512C}"/>
                  </a:ext>
                </a:extLst>
              </p:cNvPr>
              <p:cNvSpPr/>
              <p:nvPr/>
            </p:nvSpPr>
            <p:spPr>
              <a:xfrm>
                <a:off x="2891887" y="448008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27AF5877-1E41-C01B-47AC-40A2041C91C9}"/>
                  </a:ext>
                </a:extLst>
              </p:cNvPr>
              <p:cNvSpPr txBox="1"/>
              <p:nvPr/>
            </p:nvSpPr>
            <p:spPr>
              <a:xfrm>
                <a:off x="3060439" y="4506622"/>
                <a:ext cx="792837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Objectives</a:t>
                </a:r>
              </a:p>
            </p:txBody>
          </p: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D214DB16-4AA6-9C49-BD9E-561FF83EA13B}"/>
                  </a:ext>
                </a:extLst>
              </p:cNvPr>
              <p:cNvGrpSpPr/>
              <p:nvPr/>
            </p:nvGrpSpPr>
            <p:grpSpPr>
              <a:xfrm>
                <a:off x="3320777" y="3347171"/>
                <a:ext cx="263214" cy="261610"/>
                <a:chOff x="3320777" y="3347171"/>
                <a:chExt cx="263214" cy="261610"/>
              </a:xfrm>
            </p:grpSpPr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F31E5A1F-ED6C-D22B-2573-698B00A21193}"/>
                    </a:ext>
                  </a:extLst>
                </p:cNvPr>
                <p:cNvSpPr/>
                <p:nvPr/>
              </p:nvSpPr>
              <p:spPr>
                <a:xfrm>
                  <a:off x="3339766" y="3365614"/>
                  <a:ext cx="234039" cy="234039"/>
                </a:xfrm>
                <a:custGeom>
                  <a:avLst/>
                  <a:gdLst>
                    <a:gd name="connsiteX0" fmla="*/ 234039 w 234039"/>
                    <a:gd name="connsiteY0" fmla="*/ 117020 h 234039"/>
                    <a:gd name="connsiteX1" fmla="*/ 117020 w 234039"/>
                    <a:gd name="connsiteY1" fmla="*/ 234040 h 234039"/>
                    <a:gd name="connsiteX2" fmla="*/ 0 w 234039"/>
                    <a:gd name="connsiteY2" fmla="*/ 117020 h 234039"/>
                    <a:gd name="connsiteX3" fmla="*/ 117020 w 234039"/>
                    <a:gd name="connsiteY3" fmla="*/ 0 h 234039"/>
                    <a:gd name="connsiteX4" fmla="*/ 234039 w 234039"/>
                    <a:gd name="connsiteY4" fmla="*/ 117020 h 234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039" h="234039">
                      <a:moveTo>
                        <a:pt x="234039" y="117020"/>
                      </a:moveTo>
                      <a:cubicBezTo>
                        <a:pt x="234039" y="181648"/>
                        <a:pt x="181648" y="234040"/>
                        <a:pt x="117020" y="234040"/>
                      </a:cubicBezTo>
                      <a:cubicBezTo>
                        <a:pt x="52391" y="234040"/>
                        <a:pt x="0" y="181648"/>
                        <a:pt x="0" y="117020"/>
                      </a:cubicBezTo>
                      <a:cubicBezTo>
                        <a:pt x="0" y="52392"/>
                        <a:pt x="52391" y="0"/>
                        <a:pt x="117020" y="0"/>
                      </a:cubicBezTo>
                      <a:cubicBezTo>
                        <a:pt x="181648" y="0"/>
                        <a:pt x="234039" y="52392"/>
                        <a:pt x="234039" y="11702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13F13923-1CCF-98D6-686B-5AFD03AED8EB}"/>
                    </a:ext>
                  </a:extLst>
                </p:cNvPr>
                <p:cNvSpPr txBox="1"/>
                <p:nvPr/>
              </p:nvSpPr>
              <p:spPr>
                <a:xfrm>
                  <a:off x="3320777" y="3347171"/>
                  <a:ext cx="26321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/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  <a:rtl val="0"/>
                    </a:rPr>
                    <a:t>3</a:t>
                  </a:r>
                </a:p>
              </p:txBody>
            </p:sp>
          </p:grp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43C1295-436C-28B8-E160-40DAE5733824}"/>
                  </a:ext>
                </a:extLst>
              </p:cNvPr>
              <p:cNvSpPr txBox="1"/>
              <p:nvPr/>
            </p:nvSpPr>
            <p:spPr>
              <a:xfrm>
                <a:off x="2919868" y="4102724"/>
                <a:ext cx="1073162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Goal Statement</a:t>
                </a:r>
              </a:p>
            </p:txBody>
          </p: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F00E0151-F4D1-DE12-8DDC-D98699EEE8BF}"/>
                  </a:ext>
                </a:extLst>
              </p:cNvPr>
              <p:cNvGrpSpPr/>
              <p:nvPr/>
            </p:nvGrpSpPr>
            <p:grpSpPr>
              <a:xfrm>
                <a:off x="3048662" y="4712854"/>
                <a:ext cx="817941" cy="230832"/>
                <a:chOff x="3041434" y="4718280"/>
                <a:chExt cx="817941" cy="230832"/>
              </a:xfrm>
            </p:grpSpPr>
            <p:grpSp>
              <p:nvGrpSpPr>
                <p:cNvPr id="192" name="Graphic 714">
                  <a:extLst>
                    <a:ext uri="{FF2B5EF4-FFF2-40B4-BE49-F238E27FC236}">
                      <a16:creationId xmlns:a16="http://schemas.microsoft.com/office/drawing/2014/main" id="{71BCA5EA-1E04-D91D-6132-D91D9ED4CB26}"/>
                    </a:ext>
                  </a:extLst>
                </p:cNvPr>
                <p:cNvGrpSpPr/>
                <p:nvPr/>
              </p:nvGrpSpPr>
              <p:grpSpPr>
                <a:xfrm>
                  <a:off x="3610589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C92FAB31-9B27-2606-B65D-5FB489C43991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0" name="TextBox 199">
                    <a:extLst>
                      <a:ext uri="{FF2B5EF4-FFF2-40B4-BE49-F238E27FC236}">
                        <a16:creationId xmlns:a16="http://schemas.microsoft.com/office/drawing/2014/main" id="{CA3BBEE6-B62C-5AEE-D470-E0F54F80D53E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193" name="Graphic 714">
                  <a:extLst>
                    <a:ext uri="{FF2B5EF4-FFF2-40B4-BE49-F238E27FC236}">
                      <a16:creationId xmlns:a16="http://schemas.microsoft.com/office/drawing/2014/main" id="{2BAD389E-C19E-6F7E-D3F5-716FD8A86165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05E8E1FF-7350-72E4-030C-8D9A87F2EF4B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TextBox 197">
                    <a:extLst>
                      <a:ext uri="{FF2B5EF4-FFF2-40B4-BE49-F238E27FC236}">
                        <a16:creationId xmlns:a16="http://schemas.microsoft.com/office/drawing/2014/main" id="{658841B5-A2FF-9660-2D00-22D224C51815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194" name="Graphic 714">
                  <a:extLst>
                    <a:ext uri="{FF2B5EF4-FFF2-40B4-BE49-F238E27FC236}">
                      <a16:creationId xmlns:a16="http://schemas.microsoft.com/office/drawing/2014/main" id="{159700C6-15A1-674A-696E-16AAD635BB31}"/>
                    </a:ext>
                  </a:extLst>
                </p:cNvPr>
                <p:cNvGrpSpPr/>
                <p:nvPr/>
              </p:nvGrpSpPr>
              <p:grpSpPr>
                <a:xfrm>
                  <a:off x="3041434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6AC1BC6C-95B3-B1AE-8623-947EE9D9D345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TextBox 195">
                    <a:extLst>
                      <a:ext uri="{FF2B5EF4-FFF2-40B4-BE49-F238E27FC236}">
                        <a16:creationId xmlns:a16="http://schemas.microsoft.com/office/drawing/2014/main" id="{F377AF6F-5AC1-38C0-A76E-45BA56AA191F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06F49E21-7983-5F83-537A-0EF0F882F129}"/>
                  </a:ext>
                </a:extLst>
              </p:cNvPr>
              <p:cNvSpPr/>
              <p:nvPr/>
            </p:nvSpPr>
            <p:spPr>
              <a:xfrm>
                <a:off x="2891887" y="5075645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06AD3807-69B3-A076-4592-74BF70A98472}"/>
                  </a:ext>
                </a:extLst>
              </p:cNvPr>
              <p:cNvSpPr txBox="1"/>
              <p:nvPr/>
            </p:nvSpPr>
            <p:spPr>
              <a:xfrm>
                <a:off x="3086860" y="5102181"/>
                <a:ext cx="740001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Measures</a:t>
                </a:r>
              </a:p>
            </p:txBody>
          </p: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F9AB0077-0FCC-BC72-0F33-55F491F3E840}"/>
                  </a:ext>
                </a:extLst>
              </p:cNvPr>
              <p:cNvGrpSpPr/>
              <p:nvPr/>
            </p:nvGrpSpPr>
            <p:grpSpPr>
              <a:xfrm>
                <a:off x="3048661" y="5308411"/>
                <a:ext cx="817941" cy="230832"/>
                <a:chOff x="3041433" y="4718280"/>
                <a:chExt cx="817941" cy="230832"/>
              </a:xfrm>
            </p:grpSpPr>
            <p:grpSp>
              <p:nvGrpSpPr>
                <p:cNvPr id="183" name="Graphic 714">
                  <a:extLst>
                    <a:ext uri="{FF2B5EF4-FFF2-40B4-BE49-F238E27FC236}">
                      <a16:creationId xmlns:a16="http://schemas.microsoft.com/office/drawing/2014/main" id="{C462429B-5E63-BD0B-38A5-6798B2AF8427}"/>
                    </a:ext>
                  </a:extLst>
                </p:cNvPr>
                <p:cNvGrpSpPr/>
                <p:nvPr/>
              </p:nvGrpSpPr>
              <p:grpSpPr>
                <a:xfrm>
                  <a:off x="3610588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AB8F3805-5BBD-A446-DED5-BA7051DD5601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1" name="TextBox 190">
                    <a:extLst>
                      <a:ext uri="{FF2B5EF4-FFF2-40B4-BE49-F238E27FC236}">
                        <a16:creationId xmlns:a16="http://schemas.microsoft.com/office/drawing/2014/main" id="{0DF4400D-1E61-903E-02BB-3EBBFED6936B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184" name="Graphic 714">
                  <a:extLst>
                    <a:ext uri="{FF2B5EF4-FFF2-40B4-BE49-F238E27FC236}">
                      <a16:creationId xmlns:a16="http://schemas.microsoft.com/office/drawing/2014/main" id="{4E717107-11BF-6161-C1DB-8FD182397E04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id="{8657BB60-16F8-786B-5A74-C06A233A3057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9" name="TextBox 188">
                    <a:extLst>
                      <a:ext uri="{FF2B5EF4-FFF2-40B4-BE49-F238E27FC236}">
                        <a16:creationId xmlns:a16="http://schemas.microsoft.com/office/drawing/2014/main" id="{0696E565-8FD8-CA36-97DA-9B99219CF8CC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185" name="Graphic 714">
                  <a:extLst>
                    <a:ext uri="{FF2B5EF4-FFF2-40B4-BE49-F238E27FC236}">
                      <a16:creationId xmlns:a16="http://schemas.microsoft.com/office/drawing/2014/main" id="{B2D829F0-BF71-F73F-5505-B856C00F7632}"/>
                    </a:ext>
                  </a:extLst>
                </p:cNvPr>
                <p:cNvGrpSpPr/>
                <p:nvPr/>
              </p:nvGrpSpPr>
              <p:grpSpPr>
                <a:xfrm>
                  <a:off x="3041433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DB4D767D-C6C0-88AB-9B1D-1E65344D1244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480706B3-11DF-5A41-AC3E-C790352F16E1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A6F5756-34CC-7068-75CA-B8905BA814CD}"/>
                </a:ext>
              </a:extLst>
            </p:cNvPr>
            <p:cNvGrpSpPr/>
            <p:nvPr/>
          </p:nvGrpSpPr>
          <p:grpSpPr>
            <a:xfrm>
              <a:off x="7711256" y="3347171"/>
              <a:ext cx="1172963" cy="2256455"/>
              <a:chOff x="2869967" y="3347171"/>
              <a:chExt cx="1172963" cy="2256455"/>
            </a:xfrm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4EEA3FB7-7336-168E-C556-0BFE7B4AD9DE}"/>
                  </a:ext>
                </a:extLst>
              </p:cNvPr>
              <p:cNvSpPr/>
              <p:nvPr/>
            </p:nvSpPr>
            <p:spPr>
              <a:xfrm>
                <a:off x="2891887" y="347775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2658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350153FB-48E6-A4AE-CB4C-B893667BC9E3}"/>
                  </a:ext>
                </a:extLst>
              </p:cNvPr>
              <p:cNvSpPr/>
              <p:nvPr/>
            </p:nvSpPr>
            <p:spPr>
              <a:xfrm>
                <a:off x="2891887" y="4076091"/>
                <a:ext cx="1129123" cy="288370"/>
              </a:xfrm>
              <a:custGeom>
                <a:avLst/>
                <a:gdLst>
                  <a:gd name="connsiteX0" fmla="*/ 1094971 w 1129123"/>
                  <a:gd name="connsiteY0" fmla="*/ 288370 h 288370"/>
                  <a:gd name="connsiteX1" fmla="*/ 34827 w 1129123"/>
                  <a:gd name="connsiteY1" fmla="*/ 288370 h 288370"/>
                  <a:gd name="connsiteX2" fmla="*/ 0 w 1129123"/>
                  <a:gd name="connsiteY2" fmla="*/ 253543 h 288370"/>
                  <a:gd name="connsiteX3" fmla="*/ 0 w 1129123"/>
                  <a:gd name="connsiteY3" fmla="*/ 34827 h 288370"/>
                  <a:gd name="connsiteX4" fmla="*/ 34827 w 1129123"/>
                  <a:gd name="connsiteY4" fmla="*/ 0 h 288370"/>
                  <a:gd name="connsiteX5" fmla="*/ 1094274 w 1129123"/>
                  <a:gd name="connsiteY5" fmla="*/ 0 h 288370"/>
                  <a:gd name="connsiteX6" fmla="*/ 1129101 w 1129123"/>
                  <a:gd name="connsiteY6" fmla="*/ 34827 h 288370"/>
                  <a:gd name="connsiteX7" fmla="*/ 1129101 w 1129123"/>
                  <a:gd name="connsiteY7" fmla="*/ 253543 h 288370"/>
                  <a:gd name="connsiteX8" fmla="*/ 1094971 w 1129123"/>
                  <a:gd name="connsiteY8" fmla="*/ 288370 h 28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288370">
                    <a:moveTo>
                      <a:pt x="1094971" y="288370"/>
                    </a:moveTo>
                    <a:lnTo>
                      <a:pt x="34827" y="288370"/>
                    </a:lnTo>
                    <a:cubicBezTo>
                      <a:pt x="15324" y="288370"/>
                      <a:pt x="0" y="273046"/>
                      <a:pt x="0" y="253543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253543"/>
                    </a:lnTo>
                    <a:cubicBezTo>
                      <a:pt x="1129798" y="272350"/>
                      <a:pt x="1113777" y="288370"/>
                      <a:pt x="1094971" y="288370"/>
                    </a:cubicBezTo>
                    <a:close/>
                  </a:path>
                </a:pathLst>
              </a:custGeom>
              <a:solidFill>
                <a:srgbClr val="C3DAE3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FD6FDB7-52F9-A960-DA7E-4ED51B78154F}"/>
                  </a:ext>
                </a:extLst>
              </p:cNvPr>
              <p:cNvSpPr txBox="1"/>
              <p:nvPr/>
            </p:nvSpPr>
            <p:spPr>
              <a:xfrm>
                <a:off x="2869967" y="3604065"/>
                <a:ext cx="1172963" cy="412439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Strategic Focus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Area</a:t>
                </a: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F2EE65C0-F31A-F669-27B0-FD50ACBEC4E8}"/>
                  </a:ext>
                </a:extLst>
              </p:cNvPr>
              <p:cNvSpPr/>
              <p:nvPr/>
            </p:nvSpPr>
            <p:spPr>
              <a:xfrm>
                <a:off x="2891887" y="4480088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9E191D4E-4E29-D916-49D6-636D0B138CB7}"/>
                  </a:ext>
                </a:extLst>
              </p:cNvPr>
              <p:cNvSpPr txBox="1"/>
              <p:nvPr/>
            </p:nvSpPr>
            <p:spPr>
              <a:xfrm>
                <a:off x="3060439" y="4506622"/>
                <a:ext cx="792837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Objectives</a:t>
                </a:r>
              </a:p>
            </p:txBody>
          </p: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7C9DE91A-22F8-E97C-A7C1-93956AC11DD9}"/>
                  </a:ext>
                </a:extLst>
              </p:cNvPr>
              <p:cNvGrpSpPr/>
              <p:nvPr/>
            </p:nvGrpSpPr>
            <p:grpSpPr>
              <a:xfrm>
                <a:off x="3320777" y="3347171"/>
                <a:ext cx="263214" cy="261610"/>
                <a:chOff x="3320777" y="3347171"/>
                <a:chExt cx="263214" cy="261610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9D2B6D8C-FD01-F3FA-853C-07E99CE67449}"/>
                    </a:ext>
                  </a:extLst>
                </p:cNvPr>
                <p:cNvSpPr/>
                <p:nvPr/>
              </p:nvSpPr>
              <p:spPr>
                <a:xfrm>
                  <a:off x="3339766" y="3365614"/>
                  <a:ext cx="234039" cy="234039"/>
                </a:xfrm>
                <a:custGeom>
                  <a:avLst/>
                  <a:gdLst>
                    <a:gd name="connsiteX0" fmla="*/ 234039 w 234039"/>
                    <a:gd name="connsiteY0" fmla="*/ 117020 h 234039"/>
                    <a:gd name="connsiteX1" fmla="*/ 117020 w 234039"/>
                    <a:gd name="connsiteY1" fmla="*/ 234040 h 234039"/>
                    <a:gd name="connsiteX2" fmla="*/ 0 w 234039"/>
                    <a:gd name="connsiteY2" fmla="*/ 117020 h 234039"/>
                    <a:gd name="connsiteX3" fmla="*/ 117020 w 234039"/>
                    <a:gd name="connsiteY3" fmla="*/ 0 h 234039"/>
                    <a:gd name="connsiteX4" fmla="*/ 234039 w 234039"/>
                    <a:gd name="connsiteY4" fmla="*/ 117020 h 234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039" h="234039">
                      <a:moveTo>
                        <a:pt x="234039" y="117020"/>
                      </a:moveTo>
                      <a:cubicBezTo>
                        <a:pt x="234039" y="181648"/>
                        <a:pt x="181648" y="234040"/>
                        <a:pt x="117020" y="234040"/>
                      </a:cubicBezTo>
                      <a:cubicBezTo>
                        <a:pt x="52391" y="234040"/>
                        <a:pt x="0" y="181648"/>
                        <a:pt x="0" y="117020"/>
                      </a:cubicBezTo>
                      <a:cubicBezTo>
                        <a:pt x="0" y="52392"/>
                        <a:pt x="52391" y="0"/>
                        <a:pt x="117020" y="0"/>
                      </a:cubicBezTo>
                      <a:cubicBezTo>
                        <a:pt x="181648" y="0"/>
                        <a:pt x="234039" y="52392"/>
                        <a:pt x="234039" y="11702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9634A3F-4B83-9913-C2BF-907D5F36E6C6}"/>
                    </a:ext>
                  </a:extLst>
                </p:cNvPr>
                <p:cNvSpPr txBox="1"/>
                <p:nvPr/>
              </p:nvSpPr>
              <p:spPr>
                <a:xfrm>
                  <a:off x="3320777" y="3347171"/>
                  <a:ext cx="26321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/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  <a:rtl val="0"/>
                    </a:rPr>
                    <a:t>4</a:t>
                  </a:r>
                </a:p>
              </p:txBody>
            </p:sp>
          </p:grp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8716ECA8-BF0B-7229-A178-8C4ECDD5A88B}"/>
                  </a:ext>
                </a:extLst>
              </p:cNvPr>
              <p:cNvSpPr txBox="1"/>
              <p:nvPr/>
            </p:nvSpPr>
            <p:spPr>
              <a:xfrm>
                <a:off x="2919865" y="4102724"/>
                <a:ext cx="1073162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68A2B9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Goal Statement</a:t>
                </a:r>
              </a:p>
            </p:txBody>
          </p: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8555D74D-01C9-123A-8644-4A44B83373F9}"/>
                  </a:ext>
                </a:extLst>
              </p:cNvPr>
              <p:cNvGrpSpPr/>
              <p:nvPr/>
            </p:nvGrpSpPr>
            <p:grpSpPr>
              <a:xfrm>
                <a:off x="3048662" y="4712854"/>
                <a:ext cx="817941" cy="230832"/>
                <a:chOff x="3041434" y="4718280"/>
                <a:chExt cx="817941" cy="230832"/>
              </a:xfrm>
            </p:grpSpPr>
            <p:grpSp>
              <p:nvGrpSpPr>
                <p:cNvPr id="161" name="Graphic 714">
                  <a:extLst>
                    <a:ext uri="{FF2B5EF4-FFF2-40B4-BE49-F238E27FC236}">
                      <a16:creationId xmlns:a16="http://schemas.microsoft.com/office/drawing/2014/main" id="{C7BC0968-4A1C-971C-D351-EFB68F2A79FE}"/>
                    </a:ext>
                  </a:extLst>
                </p:cNvPr>
                <p:cNvGrpSpPr/>
                <p:nvPr/>
              </p:nvGrpSpPr>
              <p:grpSpPr>
                <a:xfrm>
                  <a:off x="3610589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B79DD71D-3336-1EBC-25A2-C293A25349EF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C6FFB96C-038E-7579-8970-3A7CC1D28416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162" name="Graphic 714">
                  <a:extLst>
                    <a:ext uri="{FF2B5EF4-FFF2-40B4-BE49-F238E27FC236}">
                      <a16:creationId xmlns:a16="http://schemas.microsoft.com/office/drawing/2014/main" id="{1EE6F09D-3BF9-E6AD-275A-DDF79D44B9EE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3091B324-02F8-FFE0-1E3C-C343B5F2FFCF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90AF6806-C0C5-F5D5-80B7-5541F2773664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163" name="Graphic 714">
                  <a:extLst>
                    <a:ext uri="{FF2B5EF4-FFF2-40B4-BE49-F238E27FC236}">
                      <a16:creationId xmlns:a16="http://schemas.microsoft.com/office/drawing/2014/main" id="{C93138F8-8530-6A6C-032C-F14F58CEBB15}"/>
                    </a:ext>
                  </a:extLst>
                </p:cNvPr>
                <p:cNvGrpSpPr/>
                <p:nvPr/>
              </p:nvGrpSpPr>
              <p:grpSpPr>
                <a:xfrm>
                  <a:off x="3041434" y="4718280"/>
                  <a:ext cx="248786" cy="230832"/>
                  <a:chOff x="3610589" y="4718280"/>
                  <a:chExt cx="248786" cy="230832"/>
                </a:xfrm>
              </p:grpSpPr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8D3701BF-5CB6-11AB-E636-E4BF45404809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B42EDDFD-8ECA-033A-15CC-0DFB8495E81A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9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59E6BFBA-4514-63E1-8D8A-E9AD8762FEFC}"/>
                  </a:ext>
                </a:extLst>
              </p:cNvPr>
              <p:cNvSpPr/>
              <p:nvPr/>
            </p:nvSpPr>
            <p:spPr>
              <a:xfrm>
                <a:off x="2891887" y="5075645"/>
                <a:ext cx="1129123" cy="527981"/>
              </a:xfrm>
              <a:custGeom>
                <a:avLst/>
                <a:gdLst>
                  <a:gd name="connsiteX0" fmla="*/ 1094971 w 1129123"/>
                  <a:gd name="connsiteY0" fmla="*/ 527982 h 527981"/>
                  <a:gd name="connsiteX1" fmla="*/ 34827 w 1129123"/>
                  <a:gd name="connsiteY1" fmla="*/ 527982 h 527981"/>
                  <a:gd name="connsiteX2" fmla="*/ 0 w 1129123"/>
                  <a:gd name="connsiteY2" fmla="*/ 493155 h 527981"/>
                  <a:gd name="connsiteX3" fmla="*/ 0 w 1129123"/>
                  <a:gd name="connsiteY3" fmla="*/ 34827 h 527981"/>
                  <a:gd name="connsiteX4" fmla="*/ 34827 w 1129123"/>
                  <a:gd name="connsiteY4" fmla="*/ 0 h 527981"/>
                  <a:gd name="connsiteX5" fmla="*/ 1094274 w 1129123"/>
                  <a:gd name="connsiteY5" fmla="*/ 0 h 527981"/>
                  <a:gd name="connsiteX6" fmla="*/ 1129101 w 1129123"/>
                  <a:gd name="connsiteY6" fmla="*/ 34827 h 527981"/>
                  <a:gd name="connsiteX7" fmla="*/ 1129101 w 1129123"/>
                  <a:gd name="connsiteY7" fmla="*/ 493155 h 527981"/>
                  <a:gd name="connsiteX8" fmla="*/ 1094971 w 1129123"/>
                  <a:gd name="connsiteY8" fmla="*/ 527982 h 527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9123" h="527981">
                    <a:moveTo>
                      <a:pt x="1094971" y="527982"/>
                    </a:moveTo>
                    <a:lnTo>
                      <a:pt x="34827" y="527982"/>
                    </a:lnTo>
                    <a:cubicBezTo>
                      <a:pt x="15324" y="527982"/>
                      <a:pt x="0" y="512658"/>
                      <a:pt x="0" y="493155"/>
                    </a:cubicBezTo>
                    <a:lnTo>
                      <a:pt x="0" y="34827"/>
                    </a:lnTo>
                    <a:cubicBezTo>
                      <a:pt x="0" y="15324"/>
                      <a:pt x="15324" y="0"/>
                      <a:pt x="34827" y="0"/>
                    </a:cubicBezTo>
                    <a:lnTo>
                      <a:pt x="1094274" y="0"/>
                    </a:lnTo>
                    <a:cubicBezTo>
                      <a:pt x="1113777" y="0"/>
                      <a:pt x="1129101" y="15324"/>
                      <a:pt x="1129101" y="34827"/>
                    </a:cubicBezTo>
                    <a:lnTo>
                      <a:pt x="1129101" y="493155"/>
                    </a:lnTo>
                    <a:cubicBezTo>
                      <a:pt x="1129798" y="511961"/>
                      <a:pt x="1113777" y="527982"/>
                      <a:pt x="1094971" y="527982"/>
                    </a:cubicBezTo>
                    <a:close/>
                  </a:path>
                </a:pathLst>
              </a:custGeom>
              <a:solidFill>
                <a:srgbClr val="D9EBB0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09CDEF02-24EB-0D2A-1C0C-0CF5504DD421}"/>
                  </a:ext>
                </a:extLst>
              </p:cNvPr>
              <p:cNvSpPr txBox="1"/>
              <p:nvPr/>
            </p:nvSpPr>
            <p:spPr>
              <a:xfrm>
                <a:off x="3086860" y="5102181"/>
                <a:ext cx="740001" cy="243045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/>
                    <a:solidFill>
                      <a:srgbClr val="A1D038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  <a:rtl val="0"/>
                  </a:rPr>
                  <a:t>Measures</a:t>
                </a:r>
              </a:p>
            </p:txBody>
          </p: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69915E2A-6E00-399A-0FF1-C04719E7A5DD}"/>
                  </a:ext>
                </a:extLst>
              </p:cNvPr>
              <p:cNvGrpSpPr/>
              <p:nvPr/>
            </p:nvGrpSpPr>
            <p:grpSpPr>
              <a:xfrm>
                <a:off x="3048661" y="5308411"/>
                <a:ext cx="817941" cy="230832"/>
                <a:chOff x="3041433" y="4718280"/>
                <a:chExt cx="817941" cy="230832"/>
              </a:xfrm>
            </p:grpSpPr>
            <p:grpSp>
              <p:nvGrpSpPr>
                <p:cNvPr id="152" name="Graphic 714">
                  <a:extLst>
                    <a:ext uri="{FF2B5EF4-FFF2-40B4-BE49-F238E27FC236}">
                      <a16:creationId xmlns:a16="http://schemas.microsoft.com/office/drawing/2014/main" id="{CCEA4703-E2CB-4A09-378E-BEE5BDCBCF2B}"/>
                    </a:ext>
                  </a:extLst>
                </p:cNvPr>
                <p:cNvGrpSpPr/>
                <p:nvPr/>
              </p:nvGrpSpPr>
              <p:grpSpPr>
                <a:xfrm>
                  <a:off x="3610588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AD5FDC0F-415C-3C5D-59C4-4852015D9ACF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id="{6589EDB4-930B-4FA4-5D14-0D7709320DBE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3</a:t>
                    </a:r>
                  </a:p>
                </p:txBody>
              </p:sp>
            </p:grpSp>
            <p:grpSp>
              <p:nvGrpSpPr>
                <p:cNvPr id="153" name="Graphic 714">
                  <a:extLst>
                    <a:ext uri="{FF2B5EF4-FFF2-40B4-BE49-F238E27FC236}">
                      <a16:creationId xmlns:a16="http://schemas.microsoft.com/office/drawing/2014/main" id="{93B7CA81-9A26-438D-AAD3-E8EDD965E3C8}"/>
                    </a:ext>
                  </a:extLst>
                </p:cNvPr>
                <p:cNvGrpSpPr/>
                <p:nvPr/>
              </p:nvGrpSpPr>
              <p:grpSpPr>
                <a:xfrm>
                  <a:off x="3326011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F8281FDD-5706-1739-BB0F-9721B0F6C732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B009B5A7-70BC-7EAE-B43A-3B16AA30CD6D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2</a:t>
                    </a:r>
                  </a:p>
                </p:txBody>
              </p:sp>
            </p:grpSp>
            <p:grpSp>
              <p:nvGrpSpPr>
                <p:cNvPr id="154" name="Graphic 714">
                  <a:extLst>
                    <a:ext uri="{FF2B5EF4-FFF2-40B4-BE49-F238E27FC236}">
                      <a16:creationId xmlns:a16="http://schemas.microsoft.com/office/drawing/2014/main" id="{2D7EEC01-E164-A179-7D1C-3EC8438DAB2F}"/>
                    </a:ext>
                  </a:extLst>
                </p:cNvPr>
                <p:cNvGrpSpPr/>
                <p:nvPr/>
              </p:nvGrpSpPr>
              <p:grpSpPr>
                <a:xfrm>
                  <a:off x="3041433" y="4718280"/>
                  <a:ext cx="248786" cy="230832"/>
                  <a:chOff x="3610588" y="4718280"/>
                  <a:chExt cx="248786" cy="230832"/>
                </a:xfrm>
              </p:grpSpPr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id="{8A16DA45-FD3B-6E87-B92E-2BD5816200DF}"/>
                      </a:ext>
                    </a:extLst>
                  </p:cNvPr>
                  <p:cNvSpPr/>
                  <p:nvPr/>
                </p:nvSpPr>
                <p:spPr>
                  <a:xfrm>
                    <a:off x="3651819" y="4748258"/>
                    <a:ext cx="172743" cy="172743"/>
                  </a:xfrm>
                  <a:custGeom>
                    <a:avLst/>
                    <a:gdLst>
                      <a:gd name="connsiteX0" fmla="*/ 172743 w 172743"/>
                      <a:gd name="connsiteY0" fmla="*/ 86372 h 172743"/>
                      <a:gd name="connsiteX1" fmla="*/ 86372 w 172743"/>
                      <a:gd name="connsiteY1" fmla="*/ 172744 h 172743"/>
                      <a:gd name="connsiteX2" fmla="*/ 0 w 172743"/>
                      <a:gd name="connsiteY2" fmla="*/ 86372 h 172743"/>
                      <a:gd name="connsiteX3" fmla="*/ 86372 w 172743"/>
                      <a:gd name="connsiteY3" fmla="*/ 0 h 172743"/>
                      <a:gd name="connsiteX4" fmla="*/ 172743 w 172743"/>
                      <a:gd name="connsiteY4" fmla="*/ 86372 h 172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743" h="172743">
                        <a:moveTo>
                          <a:pt x="172743" y="86372"/>
                        </a:moveTo>
                        <a:cubicBezTo>
                          <a:pt x="172743" y="134073"/>
                          <a:pt x="134073" y="172744"/>
                          <a:pt x="86372" y="172744"/>
                        </a:cubicBezTo>
                        <a:cubicBezTo>
                          <a:pt x="38670" y="172744"/>
                          <a:pt x="0" y="134073"/>
                          <a:pt x="0" y="86372"/>
                        </a:cubicBezTo>
                        <a:cubicBezTo>
                          <a:pt x="0" y="38670"/>
                          <a:pt x="38670" y="0"/>
                          <a:pt x="86372" y="0"/>
                        </a:cubicBezTo>
                        <a:cubicBezTo>
                          <a:pt x="134073" y="0"/>
                          <a:pt x="172743" y="38670"/>
                          <a:pt x="172743" y="86372"/>
                        </a:cubicBezTo>
                        <a:close/>
                      </a:path>
                    </a:pathLst>
                  </a:custGeom>
                  <a:solidFill>
                    <a:srgbClr val="89BD28"/>
                  </a:solidFill>
                  <a:ln w="69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id="{E9CCBD4C-4A02-EFD7-B514-1A9739D25ECC}"/>
                      </a:ext>
                    </a:extLst>
                  </p:cNvPr>
                  <p:cNvSpPr txBox="1"/>
                  <p:nvPr/>
                </p:nvSpPr>
                <p:spPr>
                  <a:xfrm>
                    <a:off x="3610588" y="4718280"/>
                    <a:ext cx="248786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1200" cap="none" spc="0" normalizeH="0" baseline="0" noProof="0">
                        <a:ln/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  <a:rtl val="0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20E2173-C904-78BF-B52A-33B498295E6F}"/>
                </a:ext>
              </a:extLst>
            </p:cNvPr>
            <p:cNvGrpSpPr/>
            <p:nvPr/>
          </p:nvGrpSpPr>
          <p:grpSpPr>
            <a:xfrm>
              <a:off x="8099858" y="4021760"/>
              <a:ext cx="1752614" cy="2115410"/>
              <a:chOff x="8099858" y="4021760"/>
              <a:chExt cx="1752614" cy="2115410"/>
            </a:xfrm>
          </p:grpSpPr>
          <p:grpSp>
            <p:nvGrpSpPr>
              <p:cNvPr id="23" name="Graphic 714">
                <a:extLst>
                  <a:ext uri="{FF2B5EF4-FFF2-40B4-BE49-F238E27FC236}">
                    <a16:creationId xmlns:a16="http://schemas.microsoft.com/office/drawing/2014/main" id="{D492FC8F-01E9-094D-E0F9-BC0FDA20B3DC}"/>
                  </a:ext>
                </a:extLst>
              </p:cNvPr>
              <p:cNvGrpSpPr/>
              <p:nvPr/>
            </p:nvGrpSpPr>
            <p:grpSpPr>
              <a:xfrm>
                <a:off x="8113276" y="5261612"/>
                <a:ext cx="1726658" cy="860234"/>
                <a:chOff x="8113276" y="5261612"/>
                <a:chExt cx="1726658" cy="860234"/>
              </a:xfrm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80050735-F944-A4F7-2384-2CF04598CD50}"/>
                    </a:ext>
                  </a:extLst>
                </p:cNvPr>
                <p:cNvSpPr/>
                <p:nvPr/>
              </p:nvSpPr>
              <p:spPr>
                <a:xfrm>
                  <a:off x="9743114" y="5625906"/>
                  <a:ext cx="5572" cy="4875"/>
                </a:xfrm>
                <a:custGeom>
                  <a:avLst/>
                  <a:gdLst>
                    <a:gd name="connsiteX0" fmla="*/ 0 w 5572"/>
                    <a:gd name="connsiteY0" fmla="*/ 0 h 4875"/>
                    <a:gd name="connsiteX1" fmla="*/ 5573 w 5572"/>
                    <a:gd name="connsiteY1" fmla="*/ 4875 h 4875"/>
                    <a:gd name="connsiteX2" fmla="*/ 0 w 5572"/>
                    <a:gd name="connsiteY2" fmla="*/ 0 h 4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4875">
                      <a:moveTo>
                        <a:pt x="0" y="0"/>
                      </a:moveTo>
                      <a:cubicBezTo>
                        <a:pt x="2090" y="1393"/>
                        <a:pt x="3483" y="3483"/>
                        <a:pt x="5573" y="4875"/>
                      </a:cubicBezTo>
                      <a:cubicBezTo>
                        <a:pt x="3483" y="3483"/>
                        <a:pt x="2090" y="2090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80C49E5-1CD4-B1AF-E0FE-A621FE4FF756}"/>
                    </a:ext>
                  </a:extLst>
                </p:cNvPr>
                <p:cNvSpPr/>
                <p:nvPr/>
              </p:nvSpPr>
              <p:spPr>
                <a:xfrm>
                  <a:off x="9721522" y="5608493"/>
                  <a:ext cx="5572" cy="4179"/>
                </a:xfrm>
                <a:custGeom>
                  <a:avLst/>
                  <a:gdLst>
                    <a:gd name="connsiteX0" fmla="*/ 0 w 5572"/>
                    <a:gd name="connsiteY0" fmla="*/ 0 h 4179"/>
                    <a:gd name="connsiteX1" fmla="*/ 5573 w 5572"/>
                    <a:gd name="connsiteY1" fmla="*/ 4179 h 4179"/>
                    <a:gd name="connsiteX2" fmla="*/ 0 w 5572"/>
                    <a:gd name="connsiteY2" fmla="*/ 0 h 4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4179">
                      <a:moveTo>
                        <a:pt x="0" y="0"/>
                      </a:moveTo>
                      <a:cubicBezTo>
                        <a:pt x="2090" y="1393"/>
                        <a:pt x="3483" y="2786"/>
                        <a:pt x="5573" y="4179"/>
                      </a:cubicBezTo>
                      <a:cubicBezTo>
                        <a:pt x="3483" y="2786"/>
                        <a:pt x="2090" y="1393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70A73465-CE0F-AC52-12EC-AFABA4368B5E}"/>
                    </a:ext>
                  </a:extLst>
                </p:cNvPr>
                <p:cNvSpPr/>
                <p:nvPr/>
              </p:nvSpPr>
              <p:spPr>
                <a:xfrm>
                  <a:off x="9732666" y="5616851"/>
                  <a:ext cx="5572" cy="4875"/>
                </a:xfrm>
                <a:custGeom>
                  <a:avLst/>
                  <a:gdLst>
                    <a:gd name="connsiteX0" fmla="*/ 0 w 5572"/>
                    <a:gd name="connsiteY0" fmla="*/ 0 h 4875"/>
                    <a:gd name="connsiteX1" fmla="*/ 5573 w 5572"/>
                    <a:gd name="connsiteY1" fmla="*/ 4876 h 4875"/>
                    <a:gd name="connsiteX2" fmla="*/ 0 w 5572"/>
                    <a:gd name="connsiteY2" fmla="*/ 0 h 4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4875">
                      <a:moveTo>
                        <a:pt x="0" y="0"/>
                      </a:moveTo>
                      <a:cubicBezTo>
                        <a:pt x="2090" y="1393"/>
                        <a:pt x="3483" y="2786"/>
                        <a:pt x="5573" y="4876"/>
                      </a:cubicBezTo>
                      <a:cubicBezTo>
                        <a:pt x="3483" y="3483"/>
                        <a:pt x="2090" y="2090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EE3D8D18-DEA3-CA04-F5E2-35956D136D90}"/>
                    </a:ext>
                  </a:extLst>
                </p:cNvPr>
                <p:cNvSpPr/>
                <p:nvPr/>
              </p:nvSpPr>
              <p:spPr>
                <a:xfrm>
                  <a:off x="9709681" y="5600830"/>
                  <a:ext cx="5571" cy="3482"/>
                </a:xfrm>
                <a:custGeom>
                  <a:avLst/>
                  <a:gdLst>
                    <a:gd name="connsiteX0" fmla="*/ 0 w 5571"/>
                    <a:gd name="connsiteY0" fmla="*/ 0 h 3482"/>
                    <a:gd name="connsiteX1" fmla="*/ 5572 w 5571"/>
                    <a:gd name="connsiteY1" fmla="*/ 3483 h 3482"/>
                    <a:gd name="connsiteX2" fmla="*/ 0 w 5571"/>
                    <a:gd name="connsiteY2" fmla="*/ 0 h 3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1" h="3482">
                      <a:moveTo>
                        <a:pt x="0" y="0"/>
                      </a:moveTo>
                      <a:cubicBezTo>
                        <a:pt x="2089" y="1393"/>
                        <a:pt x="3483" y="2786"/>
                        <a:pt x="5572" y="3483"/>
                      </a:cubicBezTo>
                      <a:cubicBezTo>
                        <a:pt x="4179" y="2090"/>
                        <a:pt x="2089" y="697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D84CEE15-5046-3D6E-5983-E9FE86BBDFB5}"/>
                    </a:ext>
                  </a:extLst>
                </p:cNvPr>
                <p:cNvSpPr/>
                <p:nvPr/>
              </p:nvSpPr>
              <p:spPr>
                <a:xfrm>
                  <a:off x="9125975" y="5263005"/>
                  <a:ext cx="20896" cy="696"/>
                </a:xfrm>
                <a:custGeom>
                  <a:avLst/>
                  <a:gdLst>
                    <a:gd name="connsiteX0" fmla="*/ 0 w 20896"/>
                    <a:gd name="connsiteY0" fmla="*/ 697 h 696"/>
                    <a:gd name="connsiteX1" fmla="*/ 20896 w 20896"/>
                    <a:gd name="connsiteY1" fmla="*/ 0 h 696"/>
                    <a:gd name="connsiteX2" fmla="*/ 0 w 20896"/>
                    <a:gd name="connsiteY2" fmla="*/ 697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896" h="696">
                      <a:moveTo>
                        <a:pt x="0" y="697"/>
                      </a:moveTo>
                      <a:cubicBezTo>
                        <a:pt x="6965" y="697"/>
                        <a:pt x="13931" y="0"/>
                        <a:pt x="20896" y="0"/>
                      </a:cubicBezTo>
                      <a:cubicBezTo>
                        <a:pt x="13931" y="697"/>
                        <a:pt x="6965" y="697"/>
                        <a:pt x="0" y="697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C5F5BE2A-EAD2-9E43-5C8E-20E58C452DD2}"/>
                    </a:ext>
                  </a:extLst>
                </p:cNvPr>
                <p:cNvSpPr/>
                <p:nvPr/>
              </p:nvSpPr>
              <p:spPr>
                <a:xfrm>
                  <a:off x="9685301" y="5585506"/>
                  <a:ext cx="4179" cy="2786"/>
                </a:xfrm>
                <a:custGeom>
                  <a:avLst/>
                  <a:gdLst>
                    <a:gd name="connsiteX0" fmla="*/ 0 w 4179"/>
                    <a:gd name="connsiteY0" fmla="*/ 0 h 2786"/>
                    <a:gd name="connsiteX1" fmla="*/ 4179 w 4179"/>
                    <a:gd name="connsiteY1" fmla="*/ 2786 h 2786"/>
                    <a:gd name="connsiteX2" fmla="*/ 0 w 4179"/>
                    <a:gd name="connsiteY2" fmla="*/ 0 h 2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79" h="2786">
                      <a:moveTo>
                        <a:pt x="0" y="0"/>
                      </a:moveTo>
                      <a:cubicBezTo>
                        <a:pt x="1393" y="697"/>
                        <a:pt x="2786" y="1393"/>
                        <a:pt x="4179" y="2786"/>
                      </a:cubicBezTo>
                      <a:cubicBezTo>
                        <a:pt x="2786" y="2090"/>
                        <a:pt x="1393" y="1393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Freeform: Shape 70">
                  <a:extLst>
                    <a:ext uri="{FF2B5EF4-FFF2-40B4-BE49-F238E27FC236}">
                      <a16:creationId xmlns:a16="http://schemas.microsoft.com/office/drawing/2014/main" id="{48629F24-AA1F-82DF-1A32-EC65DF7A205A}"/>
                    </a:ext>
                  </a:extLst>
                </p:cNvPr>
                <p:cNvSpPr/>
                <p:nvPr/>
              </p:nvSpPr>
              <p:spPr>
                <a:xfrm>
                  <a:off x="8826460" y="5365398"/>
                  <a:ext cx="52240" cy="71047"/>
                </a:xfrm>
                <a:custGeom>
                  <a:avLst/>
                  <a:gdLst>
                    <a:gd name="connsiteX0" fmla="*/ 0 w 52240"/>
                    <a:gd name="connsiteY0" fmla="*/ 71048 h 71047"/>
                    <a:gd name="connsiteX1" fmla="*/ 52241 w 52240"/>
                    <a:gd name="connsiteY1" fmla="*/ 0 h 71047"/>
                    <a:gd name="connsiteX2" fmla="*/ 0 w 52240"/>
                    <a:gd name="connsiteY2" fmla="*/ 71048 h 7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240" h="71047">
                      <a:moveTo>
                        <a:pt x="0" y="71048"/>
                      </a:moveTo>
                      <a:cubicBezTo>
                        <a:pt x="14627" y="45276"/>
                        <a:pt x="31345" y="20896"/>
                        <a:pt x="52241" y="0"/>
                      </a:cubicBezTo>
                      <a:cubicBezTo>
                        <a:pt x="31345" y="21593"/>
                        <a:pt x="13931" y="45276"/>
                        <a:pt x="0" y="71048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DF769DC4-F952-BED0-7EFB-DB9B5D450BDD}"/>
                    </a:ext>
                  </a:extLst>
                </p:cNvPr>
                <p:cNvSpPr/>
                <p:nvPr/>
              </p:nvSpPr>
              <p:spPr>
                <a:xfrm>
                  <a:off x="9697839" y="5593168"/>
                  <a:ext cx="4876" cy="3482"/>
                </a:xfrm>
                <a:custGeom>
                  <a:avLst/>
                  <a:gdLst>
                    <a:gd name="connsiteX0" fmla="*/ 0 w 4876"/>
                    <a:gd name="connsiteY0" fmla="*/ 0 h 3482"/>
                    <a:gd name="connsiteX1" fmla="*/ 4876 w 4876"/>
                    <a:gd name="connsiteY1" fmla="*/ 3483 h 3482"/>
                    <a:gd name="connsiteX2" fmla="*/ 0 w 4876"/>
                    <a:gd name="connsiteY2" fmla="*/ 0 h 3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6" h="3482">
                      <a:moveTo>
                        <a:pt x="0" y="0"/>
                      </a:moveTo>
                      <a:cubicBezTo>
                        <a:pt x="2090" y="1393"/>
                        <a:pt x="3483" y="2090"/>
                        <a:pt x="4876" y="3483"/>
                      </a:cubicBezTo>
                      <a:cubicBezTo>
                        <a:pt x="3483" y="2090"/>
                        <a:pt x="2090" y="696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B54A29A2-13B0-0CBD-58CB-E67B37A19188}"/>
                    </a:ext>
                  </a:extLst>
                </p:cNvPr>
                <p:cNvSpPr/>
                <p:nvPr/>
              </p:nvSpPr>
              <p:spPr>
                <a:xfrm>
                  <a:off x="9795355" y="5687202"/>
                  <a:ext cx="4876" cy="8358"/>
                </a:xfrm>
                <a:custGeom>
                  <a:avLst/>
                  <a:gdLst>
                    <a:gd name="connsiteX0" fmla="*/ 0 w 4876"/>
                    <a:gd name="connsiteY0" fmla="*/ 0 h 8358"/>
                    <a:gd name="connsiteX1" fmla="*/ 4876 w 4876"/>
                    <a:gd name="connsiteY1" fmla="*/ 8359 h 8358"/>
                    <a:gd name="connsiteX2" fmla="*/ 0 w 4876"/>
                    <a:gd name="connsiteY2" fmla="*/ 0 h 8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6" h="8358">
                      <a:moveTo>
                        <a:pt x="0" y="0"/>
                      </a:moveTo>
                      <a:cubicBezTo>
                        <a:pt x="1394" y="2786"/>
                        <a:pt x="3483" y="5572"/>
                        <a:pt x="4876" y="8359"/>
                      </a:cubicBezTo>
                      <a:cubicBezTo>
                        <a:pt x="3483" y="4876"/>
                        <a:pt x="2090" y="2786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45FF9AA7-524F-4EEC-B79D-3F89C237018C}"/>
                    </a:ext>
                  </a:extLst>
                </p:cNvPr>
                <p:cNvSpPr/>
                <p:nvPr/>
              </p:nvSpPr>
              <p:spPr>
                <a:xfrm>
                  <a:off x="9802321" y="5698347"/>
                  <a:ext cx="4876" cy="9055"/>
                </a:xfrm>
                <a:custGeom>
                  <a:avLst/>
                  <a:gdLst>
                    <a:gd name="connsiteX0" fmla="*/ 0 w 4876"/>
                    <a:gd name="connsiteY0" fmla="*/ 0 h 9055"/>
                    <a:gd name="connsiteX1" fmla="*/ 4876 w 4876"/>
                    <a:gd name="connsiteY1" fmla="*/ 9055 h 9055"/>
                    <a:gd name="connsiteX2" fmla="*/ 0 w 4876"/>
                    <a:gd name="connsiteY2" fmla="*/ 0 h 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6" h="9055">
                      <a:moveTo>
                        <a:pt x="0" y="0"/>
                      </a:moveTo>
                      <a:cubicBezTo>
                        <a:pt x="1394" y="2786"/>
                        <a:pt x="3483" y="5572"/>
                        <a:pt x="4876" y="9055"/>
                      </a:cubicBezTo>
                      <a:cubicBezTo>
                        <a:pt x="3483" y="5572"/>
                        <a:pt x="1394" y="2786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29E580FB-02FD-022D-2CA6-C28D9FB281AF}"/>
                    </a:ext>
                  </a:extLst>
                </p:cNvPr>
                <p:cNvSpPr/>
                <p:nvPr/>
              </p:nvSpPr>
              <p:spPr>
                <a:xfrm>
                  <a:off x="9788390" y="5676057"/>
                  <a:ext cx="4876" cy="7662"/>
                </a:xfrm>
                <a:custGeom>
                  <a:avLst/>
                  <a:gdLst>
                    <a:gd name="connsiteX0" fmla="*/ 0 w 4876"/>
                    <a:gd name="connsiteY0" fmla="*/ 0 h 7662"/>
                    <a:gd name="connsiteX1" fmla="*/ 4876 w 4876"/>
                    <a:gd name="connsiteY1" fmla="*/ 7662 h 7662"/>
                    <a:gd name="connsiteX2" fmla="*/ 0 w 4876"/>
                    <a:gd name="connsiteY2" fmla="*/ 0 h 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6" h="7662">
                      <a:moveTo>
                        <a:pt x="0" y="0"/>
                      </a:moveTo>
                      <a:cubicBezTo>
                        <a:pt x="2090" y="2786"/>
                        <a:pt x="3483" y="4876"/>
                        <a:pt x="4876" y="7662"/>
                      </a:cubicBezTo>
                      <a:cubicBezTo>
                        <a:pt x="3483" y="4876"/>
                        <a:pt x="1394" y="2786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DAEE911F-59D4-466B-4CCA-7AF3AD64A48A}"/>
                    </a:ext>
                  </a:extLst>
                </p:cNvPr>
                <p:cNvSpPr/>
                <p:nvPr/>
              </p:nvSpPr>
              <p:spPr>
                <a:xfrm>
                  <a:off x="9753562" y="5635658"/>
                  <a:ext cx="5572" cy="5572"/>
                </a:xfrm>
                <a:custGeom>
                  <a:avLst/>
                  <a:gdLst>
                    <a:gd name="connsiteX0" fmla="*/ 0 w 5572"/>
                    <a:gd name="connsiteY0" fmla="*/ 0 h 5572"/>
                    <a:gd name="connsiteX1" fmla="*/ 5573 w 5572"/>
                    <a:gd name="connsiteY1" fmla="*/ 5572 h 5572"/>
                    <a:gd name="connsiteX2" fmla="*/ 0 w 5572"/>
                    <a:gd name="connsiteY2" fmla="*/ 0 h 5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5572">
                      <a:moveTo>
                        <a:pt x="0" y="0"/>
                      </a:moveTo>
                      <a:cubicBezTo>
                        <a:pt x="2090" y="2090"/>
                        <a:pt x="3483" y="3483"/>
                        <a:pt x="5573" y="5572"/>
                      </a:cubicBezTo>
                      <a:cubicBezTo>
                        <a:pt x="3483" y="3483"/>
                        <a:pt x="1394" y="1393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D9D3DE95-0C99-C721-2384-2D59C6DA7A44}"/>
                    </a:ext>
                  </a:extLst>
                </p:cNvPr>
                <p:cNvSpPr/>
                <p:nvPr/>
              </p:nvSpPr>
              <p:spPr>
                <a:xfrm>
                  <a:off x="9814163" y="5720636"/>
                  <a:ext cx="4875" cy="10448"/>
                </a:xfrm>
                <a:custGeom>
                  <a:avLst/>
                  <a:gdLst>
                    <a:gd name="connsiteX0" fmla="*/ 0 w 4875"/>
                    <a:gd name="connsiteY0" fmla="*/ 0 h 10448"/>
                    <a:gd name="connsiteX1" fmla="*/ 4875 w 4875"/>
                    <a:gd name="connsiteY1" fmla="*/ 10448 h 10448"/>
                    <a:gd name="connsiteX2" fmla="*/ 0 w 4875"/>
                    <a:gd name="connsiteY2" fmla="*/ 0 h 10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5" h="10448">
                      <a:moveTo>
                        <a:pt x="0" y="0"/>
                      </a:moveTo>
                      <a:cubicBezTo>
                        <a:pt x="1393" y="3483"/>
                        <a:pt x="3483" y="6965"/>
                        <a:pt x="4875" y="10448"/>
                      </a:cubicBezTo>
                      <a:cubicBezTo>
                        <a:pt x="2786" y="6965"/>
                        <a:pt x="1393" y="3483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B4259C69-FD88-8630-58D3-83D943FBBE2A}"/>
                    </a:ext>
                  </a:extLst>
                </p:cNvPr>
                <p:cNvSpPr/>
                <p:nvPr/>
              </p:nvSpPr>
              <p:spPr>
                <a:xfrm>
                  <a:off x="9780032" y="5665609"/>
                  <a:ext cx="5571" cy="6965"/>
                </a:xfrm>
                <a:custGeom>
                  <a:avLst/>
                  <a:gdLst>
                    <a:gd name="connsiteX0" fmla="*/ 0 w 5571"/>
                    <a:gd name="connsiteY0" fmla="*/ 0 h 6965"/>
                    <a:gd name="connsiteX1" fmla="*/ 5572 w 5571"/>
                    <a:gd name="connsiteY1" fmla="*/ 6965 h 6965"/>
                    <a:gd name="connsiteX2" fmla="*/ 0 w 5571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1" h="6965">
                      <a:moveTo>
                        <a:pt x="0" y="0"/>
                      </a:moveTo>
                      <a:cubicBezTo>
                        <a:pt x="2089" y="2090"/>
                        <a:pt x="3483" y="4876"/>
                        <a:pt x="5572" y="6965"/>
                      </a:cubicBezTo>
                      <a:cubicBezTo>
                        <a:pt x="4179" y="4180"/>
                        <a:pt x="2089" y="2090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B4D0E548-A7DE-1674-9D01-319253D17C85}"/>
                    </a:ext>
                  </a:extLst>
                </p:cNvPr>
                <p:cNvSpPr/>
                <p:nvPr/>
              </p:nvSpPr>
              <p:spPr>
                <a:xfrm>
                  <a:off x="9762618" y="5645409"/>
                  <a:ext cx="5571" cy="6268"/>
                </a:xfrm>
                <a:custGeom>
                  <a:avLst/>
                  <a:gdLst>
                    <a:gd name="connsiteX0" fmla="*/ 0 w 5571"/>
                    <a:gd name="connsiteY0" fmla="*/ 0 h 6268"/>
                    <a:gd name="connsiteX1" fmla="*/ 5572 w 5571"/>
                    <a:gd name="connsiteY1" fmla="*/ 6269 h 6268"/>
                    <a:gd name="connsiteX2" fmla="*/ 0 w 5571"/>
                    <a:gd name="connsiteY2" fmla="*/ 0 h 6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1" h="6268">
                      <a:moveTo>
                        <a:pt x="0" y="0"/>
                      </a:moveTo>
                      <a:cubicBezTo>
                        <a:pt x="2089" y="2090"/>
                        <a:pt x="3483" y="4179"/>
                        <a:pt x="5572" y="6269"/>
                      </a:cubicBezTo>
                      <a:cubicBezTo>
                        <a:pt x="4179" y="3483"/>
                        <a:pt x="2089" y="1393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0FD725D7-2814-290E-C7F1-594A6E0C7EFC}"/>
                    </a:ext>
                  </a:extLst>
                </p:cNvPr>
                <p:cNvSpPr/>
                <p:nvPr/>
              </p:nvSpPr>
              <p:spPr>
                <a:xfrm>
                  <a:off x="9771673" y="5655161"/>
                  <a:ext cx="5572" cy="6269"/>
                </a:xfrm>
                <a:custGeom>
                  <a:avLst/>
                  <a:gdLst>
                    <a:gd name="connsiteX0" fmla="*/ 0 w 5572"/>
                    <a:gd name="connsiteY0" fmla="*/ 0 h 6269"/>
                    <a:gd name="connsiteX1" fmla="*/ 5573 w 5572"/>
                    <a:gd name="connsiteY1" fmla="*/ 6269 h 6269"/>
                    <a:gd name="connsiteX2" fmla="*/ 0 w 5572"/>
                    <a:gd name="connsiteY2" fmla="*/ 0 h 6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6269">
                      <a:moveTo>
                        <a:pt x="0" y="0"/>
                      </a:moveTo>
                      <a:cubicBezTo>
                        <a:pt x="2090" y="2090"/>
                        <a:pt x="3483" y="4180"/>
                        <a:pt x="5573" y="6269"/>
                      </a:cubicBezTo>
                      <a:cubicBezTo>
                        <a:pt x="3483" y="4180"/>
                        <a:pt x="2090" y="2090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0F3F15BD-554D-468C-4B40-040B8AF3E3F9}"/>
                    </a:ext>
                  </a:extLst>
                </p:cNvPr>
                <p:cNvSpPr/>
                <p:nvPr/>
              </p:nvSpPr>
              <p:spPr>
                <a:xfrm>
                  <a:off x="8419677" y="5769395"/>
                  <a:ext cx="4179" cy="12537"/>
                </a:xfrm>
                <a:custGeom>
                  <a:avLst/>
                  <a:gdLst>
                    <a:gd name="connsiteX0" fmla="*/ 0 w 4179"/>
                    <a:gd name="connsiteY0" fmla="*/ 12538 h 12537"/>
                    <a:gd name="connsiteX1" fmla="*/ 4180 w 4179"/>
                    <a:gd name="connsiteY1" fmla="*/ 0 h 12537"/>
                    <a:gd name="connsiteX2" fmla="*/ 0 w 4179"/>
                    <a:gd name="connsiteY2" fmla="*/ 12538 h 12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79" h="12537">
                      <a:moveTo>
                        <a:pt x="0" y="12538"/>
                      </a:moveTo>
                      <a:cubicBezTo>
                        <a:pt x="1393" y="8359"/>
                        <a:pt x="2786" y="4179"/>
                        <a:pt x="4180" y="0"/>
                      </a:cubicBezTo>
                      <a:cubicBezTo>
                        <a:pt x="2090" y="4179"/>
                        <a:pt x="697" y="8359"/>
                        <a:pt x="0" y="12538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3B2C173-CF9C-C590-B677-66177C8D9416}"/>
                    </a:ext>
                  </a:extLst>
                </p:cNvPr>
                <p:cNvSpPr/>
                <p:nvPr/>
              </p:nvSpPr>
              <p:spPr>
                <a:xfrm>
                  <a:off x="8415498" y="5782629"/>
                  <a:ext cx="3482" cy="13234"/>
                </a:xfrm>
                <a:custGeom>
                  <a:avLst/>
                  <a:gdLst>
                    <a:gd name="connsiteX0" fmla="*/ 0 w 3482"/>
                    <a:gd name="connsiteY0" fmla="*/ 13234 h 13234"/>
                    <a:gd name="connsiteX1" fmla="*/ 3483 w 3482"/>
                    <a:gd name="connsiteY1" fmla="*/ 0 h 13234"/>
                    <a:gd name="connsiteX2" fmla="*/ 0 w 3482"/>
                    <a:gd name="connsiteY2" fmla="*/ 13234 h 13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82" h="13234">
                      <a:moveTo>
                        <a:pt x="0" y="13234"/>
                      </a:moveTo>
                      <a:cubicBezTo>
                        <a:pt x="696" y="9055"/>
                        <a:pt x="2090" y="4179"/>
                        <a:pt x="3483" y="0"/>
                      </a:cubicBezTo>
                      <a:cubicBezTo>
                        <a:pt x="2786" y="4179"/>
                        <a:pt x="1393" y="8358"/>
                        <a:pt x="0" y="13234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2EBFD6E0-E8E1-089B-3078-4774EF90B804}"/>
                    </a:ext>
                  </a:extLst>
                </p:cNvPr>
                <p:cNvSpPr/>
                <p:nvPr/>
              </p:nvSpPr>
              <p:spPr>
                <a:xfrm>
                  <a:off x="8441966" y="5721333"/>
                  <a:ext cx="6269" cy="9751"/>
                </a:xfrm>
                <a:custGeom>
                  <a:avLst/>
                  <a:gdLst>
                    <a:gd name="connsiteX0" fmla="*/ 0 w 6269"/>
                    <a:gd name="connsiteY0" fmla="*/ 9752 h 9751"/>
                    <a:gd name="connsiteX1" fmla="*/ 6269 w 6269"/>
                    <a:gd name="connsiteY1" fmla="*/ 0 h 9751"/>
                    <a:gd name="connsiteX2" fmla="*/ 0 w 6269"/>
                    <a:gd name="connsiteY2" fmla="*/ 9752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69" h="9751">
                      <a:moveTo>
                        <a:pt x="0" y="9752"/>
                      </a:moveTo>
                      <a:cubicBezTo>
                        <a:pt x="2090" y="6269"/>
                        <a:pt x="4180" y="3483"/>
                        <a:pt x="6269" y="0"/>
                      </a:cubicBezTo>
                      <a:cubicBezTo>
                        <a:pt x="4180" y="3483"/>
                        <a:pt x="2090" y="6269"/>
                        <a:pt x="0" y="9752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04CC99BF-7768-4B11-6B56-96728A24374D}"/>
                    </a:ext>
                  </a:extLst>
                </p:cNvPr>
                <p:cNvSpPr/>
                <p:nvPr/>
              </p:nvSpPr>
              <p:spPr>
                <a:xfrm>
                  <a:off x="9837148" y="5859249"/>
                  <a:ext cx="1393" cy="11840"/>
                </a:xfrm>
                <a:custGeom>
                  <a:avLst/>
                  <a:gdLst>
                    <a:gd name="connsiteX0" fmla="*/ 1394 w 1393"/>
                    <a:gd name="connsiteY0" fmla="*/ 0 h 11840"/>
                    <a:gd name="connsiteX1" fmla="*/ 0 w 1393"/>
                    <a:gd name="connsiteY1" fmla="*/ 11841 h 11840"/>
                    <a:gd name="connsiteX2" fmla="*/ 1394 w 1393"/>
                    <a:gd name="connsiteY2" fmla="*/ 0 h 11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93" h="11840">
                      <a:moveTo>
                        <a:pt x="1394" y="0"/>
                      </a:moveTo>
                      <a:cubicBezTo>
                        <a:pt x="1394" y="4179"/>
                        <a:pt x="696" y="7662"/>
                        <a:pt x="0" y="11841"/>
                      </a:cubicBezTo>
                      <a:cubicBezTo>
                        <a:pt x="696" y="7662"/>
                        <a:pt x="696" y="4179"/>
                        <a:pt x="1394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D37FA24F-E6E1-08DF-C39D-5B830B5EF5C1}"/>
                    </a:ext>
                  </a:extLst>
                </p:cNvPr>
                <p:cNvSpPr/>
                <p:nvPr/>
              </p:nvSpPr>
              <p:spPr>
                <a:xfrm>
                  <a:off x="8449629" y="5710885"/>
                  <a:ext cx="7661" cy="9751"/>
                </a:xfrm>
                <a:custGeom>
                  <a:avLst/>
                  <a:gdLst>
                    <a:gd name="connsiteX0" fmla="*/ 0 w 7661"/>
                    <a:gd name="connsiteY0" fmla="*/ 9752 h 9751"/>
                    <a:gd name="connsiteX1" fmla="*/ 7662 w 7661"/>
                    <a:gd name="connsiteY1" fmla="*/ 0 h 9751"/>
                    <a:gd name="connsiteX2" fmla="*/ 0 w 7661"/>
                    <a:gd name="connsiteY2" fmla="*/ 9752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61" h="9751">
                      <a:moveTo>
                        <a:pt x="0" y="9752"/>
                      </a:moveTo>
                      <a:cubicBezTo>
                        <a:pt x="2786" y="6269"/>
                        <a:pt x="4875" y="3483"/>
                        <a:pt x="7662" y="0"/>
                      </a:cubicBezTo>
                      <a:cubicBezTo>
                        <a:pt x="4875" y="2786"/>
                        <a:pt x="2090" y="6269"/>
                        <a:pt x="0" y="9752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F0DBCC8D-1FB8-BE46-007D-00F549ED02C1}"/>
                    </a:ext>
                  </a:extLst>
                </p:cNvPr>
                <p:cNvSpPr/>
                <p:nvPr/>
              </p:nvSpPr>
              <p:spPr>
                <a:xfrm>
                  <a:off x="8281064" y="5905221"/>
                  <a:ext cx="29951" cy="1393"/>
                </a:xfrm>
                <a:custGeom>
                  <a:avLst/>
                  <a:gdLst>
                    <a:gd name="connsiteX0" fmla="*/ 0 w 29951"/>
                    <a:gd name="connsiteY0" fmla="*/ 1393 h 1393"/>
                    <a:gd name="connsiteX1" fmla="*/ 29951 w 29951"/>
                    <a:gd name="connsiteY1" fmla="*/ 0 h 1393"/>
                    <a:gd name="connsiteX2" fmla="*/ 0 w 29951"/>
                    <a:gd name="connsiteY2" fmla="*/ 1393 h 1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951" h="1393">
                      <a:moveTo>
                        <a:pt x="0" y="1393"/>
                      </a:moveTo>
                      <a:cubicBezTo>
                        <a:pt x="9751" y="696"/>
                        <a:pt x="19503" y="0"/>
                        <a:pt x="29951" y="0"/>
                      </a:cubicBezTo>
                      <a:cubicBezTo>
                        <a:pt x="20200" y="0"/>
                        <a:pt x="9751" y="0"/>
                        <a:pt x="0" y="1393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A340E891-8C42-9EDB-2E0C-1A14D7669EC9}"/>
                    </a:ext>
                  </a:extLst>
                </p:cNvPr>
                <p:cNvSpPr/>
                <p:nvPr/>
              </p:nvSpPr>
              <p:spPr>
                <a:xfrm>
                  <a:off x="8224644" y="5905917"/>
                  <a:ext cx="56420" cy="11841"/>
                </a:xfrm>
                <a:custGeom>
                  <a:avLst/>
                  <a:gdLst>
                    <a:gd name="connsiteX0" fmla="*/ 0 w 56420"/>
                    <a:gd name="connsiteY0" fmla="*/ 11841 h 11841"/>
                    <a:gd name="connsiteX1" fmla="*/ 56420 w 56420"/>
                    <a:gd name="connsiteY1" fmla="*/ 0 h 11841"/>
                    <a:gd name="connsiteX2" fmla="*/ 0 w 56420"/>
                    <a:gd name="connsiteY2" fmla="*/ 11841 h 1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6420" h="11841">
                      <a:moveTo>
                        <a:pt x="0" y="11841"/>
                      </a:moveTo>
                      <a:cubicBezTo>
                        <a:pt x="17414" y="5573"/>
                        <a:pt x="36917" y="2090"/>
                        <a:pt x="56420" y="0"/>
                      </a:cubicBezTo>
                      <a:cubicBezTo>
                        <a:pt x="36917" y="2090"/>
                        <a:pt x="18110" y="6269"/>
                        <a:pt x="0" y="11841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6BA07792-83ED-761D-90C5-298EFF33DECD}"/>
                    </a:ext>
                  </a:extLst>
                </p:cNvPr>
                <p:cNvSpPr/>
                <p:nvPr/>
              </p:nvSpPr>
              <p:spPr>
                <a:xfrm>
                  <a:off x="8411318" y="5795863"/>
                  <a:ext cx="4875" cy="27165"/>
                </a:xfrm>
                <a:custGeom>
                  <a:avLst/>
                  <a:gdLst>
                    <a:gd name="connsiteX0" fmla="*/ 0 w 4875"/>
                    <a:gd name="connsiteY0" fmla="*/ 27165 h 27165"/>
                    <a:gd name="connsiteX1" fmla="*/ 4875 w 4875"/>
                    <a:gd name="connsiteY1" fmla="*/ 0 h 27165"/>
                    <a:gd name="connsiteX2" fmla="*/ 0 w 4875"/>
                    <a:gd name="connsiteY2" fmla="*/ 27165 h 27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5" h="27165">
                      <a:moveTo>
                        <a:pt x="0" y="27165"/>
                      </a:moveTo>
                      <a:cubicBezTo>
                        <a:pt x="1393" y="18110"/>
                        <a:pt x="2786" y="9055"/>
                        <a:pt x="4875" y="0"/>
                      </a:cubicBezTo>
                      <a:cubicBezTo>
                        <a:pt x="2090" y="9055"/>
                        <a:pt x="696" y="18110"/>
                        <a:pt x="0" y="27165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BCCAF94E-5B9E-6043-016E-FF4DF58E5F5D}"/>
                    </a:ext>
                  </a:extLst>
                </p:cNvPr>
                <p:cNvSpPr/>
                <p:nvPr/>
              </p:nvSpPr>
              <p:spPr>
                <a:xfrm>
                  <a:off x="8458684" y="5700436"/>
                  <a:ext cx="8358" cy="8358"/>
                </a:xfrm>
                <a:custGeom>
                  <a:avLst/>
                  <a:gdLst>
                    <a:gd name="connsiteX0" fmla="*/ 0 w 8358"/>
                    <a:gd name="connsiteY0" fmla="*/ 8359 h 8358"/>
                    <a:gd name="connsiteX1" fmla="*/ 8359 w 8358"/>
                    <a:gd name="connsiteY1" fmla="*/ 0 h 8358"/>
                    <a:gd name="connsiteX2" fmla="*/ 0 w 8358"/>
                    <a:gd name="connsiteY2" fmla="*/ 8359 h 8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58" h="8358">
                      <a:moveTo>
                        <a:pt x="0" y="8359"/>
                      </a:moveTo>
                      <a:cubicBezTo>
                        <a:pt x="2786" y="5573"/>
                        <a:pt x="5572" y="2786"/>
                        <a:pt x="8359" y="0"/>
                      </a:cubicBezTo>
                      <a:cubicBezTo>
                        <a:pt x="5572" y="2090"/>
                        <a:pt x="2786" y="5573"/>
                        <a:pt x="0" y="8359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EF5ED3C-C772-48E9-8094-89B73BFD30BB}"/>
                    </a:ext>
                  </a:extLst>
                </p:cNvPr>
                <p:cNvSpPr/>
                <p:nvPr/>
              </p:nvSpPr>
              <p:spPr>
                <a:xfrm>
                  <a:off x="8479580" y="5680933"/>
                  <a:ext cx="9751" cy="7662"/>
                </a:xfrm>
                <a:custGeom>
                  <a:avLst/>
                  <a:gdLst>
                    <a:gd name="connsiteX0" fmla="*/ 0 w 9751"/>
                    <a:gd name="connsiteY0" fmla="*/ 7662 h 7662"/>
                    <a:gd name="connsiteX1" fmla="*/ 9751 w 9751"/>
                    <a:gd name="connsiteY1" fmla="*/ 0 h 7662"/>
                    <a:gd name="connsiteX2" fmla="*/ 0 w 9751"/>
                    <a:gd name="connsiteY2" fmla="*/ 7662 h 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751" h="7662">
                      <a:moveTo>
                        <a:pt x="0" y="7662"/>
                      </a:moveTo>
                      <a:cubicBezTo>
                        <a:pt x="3483" y="4876"/>
                        <a:pt x="6269" y="2786"/>
                        <a:pt x="9751" y="0"/>
                      </a:cubicBezTo>
                      <a:cubicBezTo>
                        <a:pt x="6269" y="2090"/>
                        <a:pt x="3483" y="4876"/>
                        <a:pt x="0" y="7662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889E0903-7396-6C06-51E6-BE7591A01730}"/>
                    </a:ext>
                  </a:extLst>
                </p:cNvPr>
                <p:cNvSpPr/>
                <p:nvPr/>
              </p:nvSpPr>
              <p:spPr>
                <a:xfrm>
                  <a:off x="8560379" y="5644016"/>
                  <a:ext cx="32041" cy="4875"/>
                </a:xfrm>
                <a:custGeom>
                  <a:avLst/>
                  <a:gdLst>
                    <a:gd name="connsiteX0" fmla="*/ 0 w 32041"/>
                    <a:gd name="connsiteY0" fmla="*/ 4876 h 4875"/>
                    <a:gd name="connsiteX1" fmla="*/ 32041 w 32041"/>
                    <a:gd name="connsiteY1" fmla="*/ 0 h 4875"/>
                    <a:gd name="connsiteX2" fmla="*/ 0 w 32041"/>
                    <a:gd name="connsiteY2" fmla="*/ 4876 h 4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041" h="4875">
                      <a:moveTo>
                        <a:pt x="0" y="4876"/>
                      </a:moveTo>
                      <a:cubicBezTo>
                        <a:pt x="10448" y="2786"/>
                        <a:pt x="20896" y="1393"/>
                        <a:pt x="32041" y="0"/>
                      </a:cubicBezTo>
                      <a:cubicBezTo>
                        <a:pt x="20896" y="696"/>
                        <a:pt x="10448" y="2786"/>
                        <a:pt x="0" y="4876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76E0EC1C-FE7F-F01C-42FA-5A51555969DC}"/>
                    </a:ext>
                  </a:extLst>
                </p:cNvPr>
                <p:cNvSpPr/>
                <p:nvPr/>
              </p:nvSpPr>
              <p:spPr>
                <a:xfrm>
                  <a:off x="8516497" y="5653071"/>
                  <a:ext cx="28558" cy="11144"/>
                </a:xfrm>
                <a:custGeom>
                  <a:avLst/>
                  <a:gdLst>
                    <a:gd name="connsiteX0" fmla="*/ 0 w 28558"/>
                    <a:gd name="connsiteY0" fmla="*/ 11145 h 11144"/>
                    <a:gd name="connsiteX1" fmla="*/ 28558 w 28558"/>
                    <a:gd name="connsiteY1" fmla="*/ 0 h 11144"/>
                    <a:gd name="connsiteX2" fmla="*/ 0 w 28558"/>
                    <a:gd name="connsiteY2" fmla="*/ 11145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8558" h="11144">
                      <a:moveTo>
                        <a:pt x="0" y="11145"/>
                      </a:moveTo>
                      <a:cubicBezTo>
                        <a:pt x="9055" y="6269"/>
                        <a:pt x="18807" y="2786"/>
                        <a:pt x="28558" y="0"/>
                      </a:cubicBezTo>
                      <a:cubicBezTo>
                        <a:pt x="18807" y="2786"/>
                        <a:pt x="9055" y="6269"/>
                        <a:pt x="0" y="11145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EFEDD76C-41B7-7D85-88D9-B7544CB73F5B}"/>
                    </a:ext>
                  </a:extLst>
                </p:cNvPr>
                <p:cNvSpPr/>
                <p:nvPr/>
              </p:nvSpPr>
              <p:spPr>
                <a:xfrm>
                  <a:off x="8658592" y="5647499"/>
                  <a:ext cx="33434" cy="7661"/>
                </a:xfrm>
                <a:custGeom>
                  <a:avLst/>
                  <a:gdLst>
                    <a:gd name="connsiteX0" fmla="*/ 0 w 33434"/>
                    <a:gd name="connsiteY0" fmla="*/ 0 h 7661"/>
                    <a:gd name="connsiteX1" fmla="*/ 33434 w 33434"/>
                    <a:gd name="connsiteY1" fmla="*/ 7662 h 7661"/>
                    <a:gd name="connsiteX2" fmla="*/ 0 w 33434"/>
                    <a:gd name="connsiteY2" fmla="*/ 0 h 76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434" h="7661">
                      <a:moveTo>
                        <a:pt x="0" y="0"/>
                      </a:moveTo>
                      <a:cubicBezTo>
                        <a:pt x="11145" y="2090"/>
                        <a:pt x="22289" y="4876"/>
                        <a:pt x="33434" y="7662"/>
                      </a:cubicBezTo>
                      <a:cubicBezTo>
                        <a:pt x="22289" y="4876"/>
                        <a:pt x="11145" y="2090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941A8590-6343-033A-C39A-5C3157E21CCE}"/>
                    </a:ext>
                  </a:extLst>
                </p:cNvPr>
                <p:cNvSpPr/>
                <p:nvPr/>
              </p:nvSpPr>
              <p:spPr>
                <a:xfrm>
                  <a:off x="8692026" y="5655858"/>
                  <a:ext cx="32040" cy="11144"/>
                </a:xfrm>
                <a:custGeom>
                  <a:avLst/>
                  <a:gdLst>
                    <a:gd name="connsiteX0" fmla="*/ 0 w 32040"/>
                    <a:gd name="connsiteY0" fmla="*/ 0 h 11144"/>
                    <a:gd name="connsiteX1" fmla="*/ 32041 w 32040"/>
                    <a:gd name="connsiteY1" fmla="*/ 11145 h 11144"/>
                    <a:gd name="connsiteX2" fmla="*/ 0 w 32040"/>
                    <a:gd name="connsiteY2" fmla="*/ 0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040" h="11144">
                      <a:moveTo>
                        <a:pt x="0" y="0"/>
                      </a:moveTo>
                      <a:cubicBezTo>
                        <a:pt x="11145" y="3483"/>
                        <a:pt x="21593" y="6965"/>
                        <a:pt x="32041" y="11145"/>
                      </a:cubicBezTo>
                      <a:cubicBezTo>
                        <a:pt x="21593" y="6965"/>
                        <a:pt x="11145" y="2786"/>
                        <a:pt x="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646E5B46-158B-147E-B510-A0B44C07447E}"/>
                    </a:ext>
                  </a:extLst>
                </p:cNvPr>
                <p:cNvSpPr/>
                <p:nvPr/>
              </p:nvSpPr>
              <p:spPr>
                <a:xfrm>
                  <a:off x="8467739" y="5690685"/>
                  <a:ext cx="9751" cy="8358"/>
                </a:xfrm>
                <a:custGeom>
                  <a:avLst/>
                  <a:gdLst>
                    <a:gd name="connsiteX0" fmla="*/ 0 w 9751"/>
                    <a:gd name="connsiteY0" fmla="*/ 8359 h 8358"/>
                    <a:gd name="connsiteX1" fmla="*/ 9752 w 9751"/>
                    <a:gd name="connsiteY1" fmla="*/ 0 h 8358"/>
                    <a:gd name="connsiteX2" fmla="*/ 0 w 9751"/>
                    <a:gd name="connsiteY2" fmla="*/ 8359 h 8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751" h="8358">
                      <a:moveTo>
                        <a:pt x="0" y="8359"/>
                      </a:moveTo>
                      <a:cubicBezTo>
                        <a:pt x="2786" y="5572"/>
                        <a:pt x="6269" y="2786"/>
                        <a:pt x="9752" y="0"/>
                      </a:cubicBezTo>
                      <a:cubicBezTo>
                        <a:pt x="6269" y="2786"/>
                        <a:pt x="3483" y="5572"/>
                        <a:pt x="0" y="8359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4C8EE926-7040-52A6-2D85-2660BE722661}"/>
                    </a:ext>
                  </a:extLst>
                </p:cNvPr>
                <p:cNvSpPr/>
                <p:nvPr/>
              </p:nvSpPr>
              <p:spPr>
                <a:xfrm>
                  <a:off x="8490028" y="5672574"/>
                  <a:ext cx="11144" cy="7662"/>
                </a:xfrm>
                <a:custGeom>
                  <a:avLst/>
                  <a:gdLst>
                    <a:gd name="connsiteX0" fmla="*/ 0 w 11144"/>
                    <a:gd name="connsiteY0" fmla="*/ 7662 h 7662"/>
                    <a:gd name="connsiteX1" fmla="*/ 11145 w 11144"/>
                    <a:gd name="connsiteY1" fmla="*/ 0 h 7662"/>
                    <a:gd name="connsiteX2" fmla="*/ 0 w 11144"/>
                    <a:gd name="connsiteY2" fmla="*/ 7662 h 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144" h="7662">
                      <a:moveTo>
                        <a:pt x="0" y="7662"/>
                      </a:moveTo>
                      <a:cubicBezTo>
                        <a:pt x="3483" y="4876"/>
                        <a:pt x="7662" y="2786"/>
                        <a:pt x="11145" y="0"/>
                      </a:cubicBezTo>
                      <a:cubicBezTo>
                        <a:pt x="7662" y="2786"/>
                        <a:pt x="3483" y="4876"/>
                        <a:pt x="0" y="7662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B5C47892-CA2E-E0EE-FD3A-B4362FB95334}"/>
                    </a:ext>
                  </a:extLst>
                </p:cNvPr>
                <p:cNvSpPr/>
                <p:nvPr/>
              </p:nvSpPr>
              <p:spPr>
                <a:xfrm>
                  <a:off x="8504655" y="5664216"/>
                  <a:ext cx="12537" cy="6965"/>
                </a:xfrm>
                <a:custGeom>
                  <a:avLst/>
                  <a:gdLst>
                    <a:gd name="connsiteX0" fmla="*/ 0 w 12537"/>
                    <a:gd name="connsiteY0" fmla="*/ 6965 h 6965"/>
                    <a:gd name="connsiteX1" fmla="*/ 12538 w 12537"/>
                    <a:gd name="connsiteY1" fmla="*/ 0 h 6965"/>
                    <a:gd name="connsiteX2" fmla="*/ 0 w 12537"/>
                    <a:gd name="connsiteY2" fmla="*/ 6965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537" h="6965">
                      <a:moveTo>
                        <a:pt x="0" y="6965"/>
                      </a:moveTo>
                      <a:cubicBezTo>
                        <a:pt x="4180" y="4875"/>
                        <a:pt x="8359" y="2090"/>
                        <a:pt x="12538" y="0"/>
                      </a:cubicBezTo>
                      <a:cubicBezTo>
                        <a:pt x="7662" y="2090"/>
                        <a:pt x="3483" y="4875"/>
                        <a:pt x="0" y="6965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AC094855-9DDE-7269-D189-091C14782F60}"/>
                    </a:ext>
                  </a:extLst>
                </p:cNvPr>
                <p:cNvSpPr/>
                <p:nvPr/>
              </p:nvSpPr>
              <p:spPr>
                <a:xfrm>
                  <a:off x="9726397" y="6061944"/>
                  <a:ext cx="17413" cy="18110"/>
                </a:xfrm>
                <a:custGeom>
                  <a:avLst/>
                  <a:gdLst>
                    <a:gd name="connsiteX0" fmla="*/ 0 w 17413"/>
                    <a:gd name="connsiteY0" fmla="*/ 18110 h 18110"/>
                    <a:gd name="connsiteX1" fmla="*/ 17414 w 17413"/>
                    <a:gd name="connsiteY1" fmla="*/ 0 h 18110"/>
                    <a:gd name="connsiteX2" fmla="*/ 0 w 17413"/>
                    <a:gd name="connsiteY2" fmla="*/ 18110 h 18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413" h="18110">
                      <a:moveTo>
                        <a:pt x="0" y="18110"/>
                      </a:moveTo>
                      <a:cubicBezTo>
                        <a:pt x="6269" y="11841"/>
                        <a:pt x="11842" y="6269"/>
                        <a:pt x="17414" y="0"/>
                      </a:cubicBezTo>
                      <a:cubicBezTo>
                        <a:pt x="12538" y="5572"/>
                        <a:pt x="6269" y="11841"/>
                        <a:pt x="0" y="1811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FA9BB161-E30C-980F-C33A-6D8D4F02B64F}"/>
                    </a:ext>
                  </a:extLst>
                </p:cNvPr>
                <p:cNvSpPr/>
                <p:nvPr/>
              </p:nvSpPr>
              <p:spPr>
                <a:xfrm>
                  <a:off x="8423159" y="5756857"/>
                  <a:ext cx="4875" cy="11841"/>
                </a:xfrm>
                <a:custGeom>
                  <a:avLst/>
                  <a:gdLst>
                    <a:gd name="connsiteX0" fmla="*/ 1393 w 4875"/>
                    <a:gd name="connsiteY0" fmla="*/ 9055 h 11841"/>
                    <a:gd name="connsiteX1" fmla="*/ 4876 w 4875"/>
                    <a:gd name="connsiteY1" fmla="*/ 0 h 11841"/>
                    <a:gd name="connsiteX2" fmla="*/ 0 w 4875"/>
                    <a:gd name="connsiteY2" fmla="*/ 11841 h 11841"/>
                    <a:gd name="connsiteX3" fmla="*/ 1393 w 4875"/>
                    <a:gd name="connsiteY3" fmla="*/ 9055 h 11841"/>
                    <a:gd name="connsiteX4" fmla="*/ 1393 w 4875"/>
                    <a:gd name="connsiteY4" fmla="*/ 9055 h 1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75" h="11841">
                      <a:moveTo>
                        <a:pt x="1393" y="9055"/>
                      </a:moveTo>
                      <a:cubicBezTo>
                        <a:pt x="2786" y="6269"/>
                        <a:pt x="3483" y="2786"/>
                        <a:pt x="4876" y="0"/>
                      </a:cubicBezTo>
                      <a:cubicBezTo>
                        <a:pt x="3483" y="4179"/>
                        <a:pt x="1393" y="7662"/>
                        <a:pt x="0" y="11841"/>
                      </a:cubicBezTo>
                      <a:cubicBezTo>
                        <a:pt x="697" y="11145"/>
                        <a:pt x="1393" y="10448"/>
                        <a:pt x="1393" y="9055"/>
                      </a:cubicBezTo>
                      <a:cubicBezTo>
                        <a:pt x="1393" y="9055"/>
                        <a:pt x="1393" y="9055"/>
                        <a:pt x="1393" y="9055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9211A18C-476E-5AD3-733D-D6B40D3BE9B9}"/>
                    </a:ext>
                  </a:extLst>
                </p:cNvPr>
                <p:cNvSpPr/>
                <p:nvPr/>
              </p:nvSpPr>
              <p:spPr>
                <a:xfrm>
                  <a:off x="9761224" y="6023634"/>
                  <a:ext cx="14628" cy="19503"/>
                </a:xfrm>
                <a:custGeom>
                  <a:avLst/>
                  <a:gdLst>
                    <a:gd name="connsiteX0" fmla="*/ 14628 w 14628"/>
                    <a:gd name="connsiteY0" fmla="*/ 0 h 19503"/>
                    <a:gd name="connsiteX1" fmla="*/ 0 w 14628"/>
                    <a:gd name="connsiteY1" fmla="*/ 19503 h 19503"/>
                    <a:gd name="connsiteX2" fmla="*/ 14628 w 14628"/>
                    <a:gd name="connsiteY2" fmla="*/ 0 h 19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628" h="19503">
                      <a:moveTo>
                        <a:pt x="14628" y="0"/>
                      </a:moveTo>
                      <a:cubicBezTo>
                        <a:pt x="9752" y="6269"/>
                        <a:pt x="4876" y="13235"/>
                        <a:pt x="0" y="19503"/>
                      </a:cubicBezTo>
                      <a:cubicBezTo>
                        <a:pt x="4876" y="13235"/>
                        <a:pt x="9752" y="6269"/>
                        <a:pt x="14628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11C3D8F8-CFEA-C95A-8E89-C8A4533C6212}"/>
                    </a:ext>
                  </a:extLst>
                </p:cNvPr>
                <p:cNvSpPr/>
                <p:nvPr/>
              </p:nvSpPr>
              <p:spPr>
                <a:xfrm>
                  <a:off x="8409228" y="5823725"/>
                  <a:ext cx="2089" cy="28558"/>
                </a:xfrm>
                <a:custGeom>
                  <a:avLst/>
                  <a:gdLst>
                    <a:gd name="connsiteX0" fmla="*/ 697 w 2089"/>
                    <a:gd name="connsiteY0" fmla="*/ 13235 h 28558"/>
                    <a:gd name="connsiteX1" fmla="*/ 2090 w 2089"/>
                    <a:gd name="connsiteY1" fmla="*/ 0 h 28558"/>
                    <a:gd name="connsiteX2" fmla="*/ 0 w 2089"/>
                    <a:gd name="connsiteY2" fmla="*/ 28559 h 28558"/>
                    <a:gd name="connsiteX3" fmla="*/ 697 w 2089"/>
                    <a:gd name="connsiteY3" fmla="*/ 13235 h 28558"/>
                    <a:gd name="connsiteX4" fmla="*/ 697 w 2089"/>
                    <a:gd name="connsiteY4" fmla="*/ 13235 h 28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9" h="28558">
                      <a:moveTo>
                        <a:pt x="697" y="13235"/>
                      </a:moveTo>
                      <a:cubicBezTo>
                        <a:pt x="697" y="9055"/>
                        <a:pt x="1393" y="4180"/>
                        <a:pt x="2090" y="0"/>
                      </a:cubicBezTo>
                      <a:cubicBezTo>
                        <a:pt x="697" y="9055"/>
                        <a:pt x="0" y="18807"/>
                        <a:pt x="0" y="28559"/>
                      </a:cubicBezTo>
                      <a:cubicBezTo>
                        <a:pt x="0" y="22986"/>
                        <a:pt x="0" y="18110"/>
                        <a:pt x="697" y="13235"/>
                      </a:cubicBezTo>
                      <a:cubicBezTo>
                        <a:pt x="697" y="13235"/>
                        <a:pt x="697" y="13235"/>
                        <a:pt x="697" y="13235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222CCE8C-C341-D73A-784E-553EBFC6ABE6}"/>
                    </a:ext>
                  </a:extLst>
                </p:cNvPr>
                <p:cNvSpPr/>
                <p:nvPr/>
              </p:nvSpPr>
              <p:spPr>
                <a:xfrm>
                  <a:off x="9743811" y="6043137"/>
                  <a:ext cx="16717" cy="18806"/>
                </a:xfrm>
                <a:custGeom>
                  <a:avLst/>
                  <a:gdLst>
                    <a:gd name="connsiteX0" fmla="*/ 16717 w 16717"/>
                    <a:gd name="connsiteY0" fmla="*/ 0 h 18806"/>
                    <a:gd name="connsiteX1" fmla="*/ 0 w 16717"/>
                    <a:gd name="connsiteY1" fmla="*/ 18807 h 18806"/>
                    <a:gd name="connsiteX2" fmla="*/ 16717 w 16717"/>
                    <a:gd name="connsiteY2" fmla="*/ 0 h 18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717" h="18806">
                      <a:moveTo>
                        <a:pt x="16717" y="0"/>
                      </a:moveTo>
                      <a:cubicBezTo>
                        <a:pt x="11145" y="6269"/>
                        <a:pt x="6269" y="12538"/>
                        <a:pt x="0" y="18807"/>
                      </a:cubicBezTo>
                      <a:cubicBezTo>
                        <a:pt x="6269" y="12538"/>
                        <a:pt x="11842" y="6269"/>
                        <a:pt x="16717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4E0B7D22-BAA6-38A4-2559-61162D57333B}"/>
                    </a:ext>
                  </a:extLst>
                </p:cNvPr>
                <p:cNvSpPr/>
                <p:nvPr/>
              </p:nvSpPr>
              <p:spPr>
                <a:xfrm>
                  <a:off x="8435001" y="5732478"/>
                  <a:ext cx="6269" cy="11144"/>
                </a:xfrm>
                <a:custGeom>
                  <a:avLst/>
                  <a:gdLst>
                    <a:gd name="connsiteX0" fmla="*/ 2090 w 6269"/>
                    <a:gd name="connsiteY0" fmla="*/ 7662 h 11144"/>
                    <a:gd name="connsiteX1" fmla="*/ 2090 w 6269"/>
                    <a:gd name="connsiteY1" fmla="*/ 7662 h 11144"/>
                    <a:gd name="connsiteX2" fmla="*/ 6269 w 6269"/>
                    <a:gd name="connsiteY2" fmla="*/ 0 h 11144"/>
                    <a:gd name="connsiteX3" fmla="*/ 0 w 6269"/>
                    <a:gd name="connsiteY3" fmla="*/ 11145 h 11144"/>
                    <a:gd name="connsiteX4" fmla="*/ 2090 w 6269"/>
                    <a:gd name="connsiteY4" fmla="*/ 7662 h 11144"/>
                    <a:gd name="connsiteX5" fmla="*/ 2090 w 6269"/>
                    <a:gd name="connsiteY5" fmla="*/ 7662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69" h="11144">
                      <a:moveTo>
                        <a:pt x="2090" y="7662"/>
                      </a:moveTo>
                      <a:cubicBezTo>
                        <a:pt x="2090" y="7662"/>
                        <a:pt x="2090" y="7662"/>
                        <a:pt x="2090" y="7662"/>
                      </a:cubicBezTo>
                      <a:cubicBezTo>
                        <a:pt x="3483" y="4876"/>
                        <a:pt x="4876" y="2786"/>
                        <a:pt x="6269" y="0"/>
                      </a:cubicBezTo>
                      <a:cubicBezTo>
                        <a:pt x="4180" y="3483"/>
                        <a:pt x="2090" y="6965"/>
                        <a:pt x="0" y="11145"/>
                      </a:cubicBezTo>
                      <a:cubicBezTo>
                        <a:pt x="697" y="10448"/>
                        <a:pt x="1393" y="9055"/>
                        <a:pt x="2090" y="7662"/>
                      </a:cubicBezTo>
                      <a:cubicBezTo>
                        <a:pt x="2090" y="7662"/>
                        <a:pt x="2090" y="7662"/>
                        <a:pt x="2090" y="7662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B07D44B2-D72B-2F84-0C4D-30BBA7BE0E84}"/>
                    </a:ext>
                  </a:extLst>
                </p:cNvPr>
                <p:cNvSpPr/>
                <p:nvPr/>
              </p:nvSpPr>
              <p:spPr>
                <a:xfrm>
                  <a:off x="9676942" y="6088413"/>
                  <a:ext cx="39703" cy="33434"/>
                </a:xfrm>
                <a:custGeom>
                  <a:avLst/>
                  <a:gdLst>
                    <a:gd name="connsiteX0" fmla="*/ 0 w 39703"/>
                    <a:gd name="connsiteY0" fmla="*/ 33434 h 33434"/>
                    <a:gd name="connsiteX1" fmla="*/ 39704 w 39703"/>
                    <a:gd name="connsiteY1" fmla="*/ 0 h 33434"/>
                    <a:gd name="connsiteX2" fmla="*/ 0 w 39703"/>
                    <a:gd name="connsiteY2" fmla="*/ 33434 h 33434"/>
                    <a:gd name="connsiteX3" fmla="*/ 0 w 39703"/>
                    <a:gd name="connsiteY3" fmla="*/ 33434 h 33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03" h="33434">
                      <a:moveTo>
                        <a:pt x="0" y="33434"/>
                      </a:moveTo>
                      <a:cubicBezTo>
                        <a:pt x="13931" y="22986"/>
                        <a:pt x="27165" y="11841"/>
                        <a:pt x="39704" y="0"/>
                      </a:cubicBezTo>
                      <a:cubicBezTo>
                        <a:pt x="27862" y="11841"/>
                        <a:pt x="14627" y="22986"/>
                        <a:pt x="0" y="33434"/>
                      </a:cubicBezTo>
                      <a:lnTo>
                        <a:pt x="0" y="33434"/>
                      </a:ln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AA6615ED-7CD7-EF5B-D466-E84E896D5414}"/>
                    </a:ext>
                  </a:extLst>
                </p:cNvPr>
                <p:cNvSpPr/>
                <p:nvPr/>
              </p:nvSpPr>
              <p:spPr>
                <a:xfrm>
                  <a:off x="9815555" y="5939352"/>
                  <a:ext cx="4875" cy="13234"/>
                </a:xfrm>
                <a:custGeom>
                  <a:avLst/>
                  <a:gdLst>
                    <a:gd name="connsiteX0" fmla="*/ 0 w 4875"/>
                    <a:gd name="connsiteY0" fmla="*/ 13234 h 13234"/>
                    <a:gd name="connsiteX1" fmla="*/ 4875 w 4875"/>
                    <a:gd name="connsiteY1" fmla="*/ 0 h 13234"/>
                    <a:gd name="connsiteX2" fmla="*/ 4179 w 4875"/>
                    <a:gd name="connsiteY2" fmla="*/ 2090 h 13234"/>
                    <a:gd name="connsiteX3" fmla="*/ 0 w 4875"/>
                    <a:gd name="connsiteY3" fmla="*/ 13234 h 13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75" h="13234">
                      <a:moveTo>
                        <a:pt x="0" y="13234"/>
                      </a:moveTo>
                      <a:cubicBezTo>
                        <a:pt x="2090" y="9055"/>
                        <a:pt x="3483" y="4875"/>
                        <a:pt x="4875" y="0"/>
                      </a:cubicBezTo>
                      <a:cubicBezTo>
                        <a:pt x="4875" y="696"/>
                        <a:pt x="4179" y="1393"/>
                        <a:pt x="4179" y="2090"/>
                      </a:cubicBezTo>
                      <a:cubicBezTo>
                        <a:pt x="2786" y="5572"/>
                        <a:pt x="1393" y="9751"/>
                        <a:pt x="0" y="13234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73E1213A-BC4E-2540-57E3-2C9E382DC51A}"/>
                    </a:ext>
                  </a:extLst>
                </p:cNvPr>
                <p:cNvSpPr/>
                <p:nvPr/>
              </p:nvSpPr>
              <p:spPr>
                <a:xfrm>
                  <a:off x="9805803" y="5953283"/>
                  <a:ext cx="9055" cy="20199"/>
                </a:xfrm>
                <a:custGeom>
                  <a:avLst/>
                  <a:gdLst>
                    <a:gd name="connsiteX0" fmla="*/ 7662 w 9055"/>
                    <a:gd name="connsiteY0" fmla="*/ 4179 h 20199"/>
                    <a:gd name="connsiteX1" fmla="*/ 0 w 9055"/>
                    <a:gd name="connsiteY1" fmla="*/ 20200 h 20199"/>
                    <a:gd name="connsiteX2" fmla="*/ 9055 w 9055"/>
                    <a:gd name="connsiteY2" fmla="*/ 0 h 20199"/>
                    <a:gd name="connsiteX3" fmla="*/ 7662 w 9055"/>
                    <a:gd name="connsiteY3" fmla="*/ 4179 h 20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55" h="20199">
                      <a:moveTo>
                        <a:pt x="7662" y="4179"/>
                      </a:moveTo>
                      <a:cubicBezTo>
                        <a:pt x="5573" y="9751"/>
                        <a:pt x="2786" y="14627"/>
                        <a:pt x="0" y="20200"/>
                      </a:cubicBezTo>
                      <a:cubicBezTo>
                        <a:pt x="3483" y="13234"/>
                        <a:pt x="6269" y="6965"/>
                        <a:pt x="9055" y="0"/>
                      </a:cubicBezTo>
                      <a:cubicBezTo>
                        <a:pt x="9055" y="1393"/>
                        <a:pt x="8359" y="2786"/>
                        <a:pt x="7662" y="4179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0E9E4F33-574D-DF64-E122-8784D68BD68C}"/>
                    </a:ext>
                  </a:extLst>
                </p:cNvPr>
                <p:cNvSpPr/>
                <p:nvPr/>
              </p:nvSpPr>
              <p:spPr>
                <a:xfrm>
                  <a:off x="8409228" y="5852284"/>
                  <a:ext cx="1393" cy="36916"/>
                </a:xfrm>
                <a:custGeom>
                  <a:avLst/>
                  <a:gdLst>
                    <a:gd name="connsiteX0" fmla="*/ 0 w 1393"/>
                    <a:gd name="connsiteY0" fmla="*/ 11841 h 36916"/>
                    <a:gd name="connsiteX1" fmla="*/ 0 w 1393"/>
                    <a:gd name="connsiteY1" fmla="*/ 11145 h 36916"/>
                    <a:gd name="connsiteX2" fmla="*/ 0 w 1393"/>
                    <a:gd name="connsiteY2" fmla="*/ 0 h 36916"/>
                    <a:gd name="connsiteX3" fmla="*/ 1393 w 1393"/>
                    <a:gd name="connsiteY3" fmla="*/ 36917 h 36916"/>
                    <a:gd name="connsiteX4" fmla="*/ 1393 w 1393"/>
                    <a:gd name="connsiteY4" fmla="*/ 36220 h 36916"/>
                    <a:gd name="connsiteX5" fmla="*/ 0 w 1393"/>
                    <a:gd name="connsiteY5" fmla="*/ 11841 h 36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93" h="36916">
                      <a:moveTo>
                        <a:pt x="0" y="11841"/>
                      </a:moveTo>
                      <a:cubicBezTo>
                        <a:pt x="0" y="11841"/>
                        <a:pt x="0" y="11145"/>
                        <a:pt x="0" y="11145"/>
                      </a:cubicBezTo>
                      <a:cubicBezTo>
                        <a:pt x="0" y="7662"/>
                        <a:pt x="0" y="3483"/>
                        <a:pt x="0" y="0"/>
                      </a:cubicBezTo>
                      <a:cubicBezTo>
                        <a:pt x="0" y="11841"/>
                        <a:pt x="0" y="24379"/>
                        <a:pt x="1393" y="36917"/>
                      </a:cubicBezTo>
                      <a:cubicBezTo>
                        <a:pt x="1393" y="36917"/>
                        <a:pt x="1393" y="36220"/>
                        <a:pt x="1393" y="36220"/>
                      </a:cubicBezTo>
                      <a:cubicBezTo>
                        <a:pt x="0" y="27862"/>
                        <a:pt x="0" y="20200"/>
                        <a:pt x="0" y="11841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6F127F45-E04E-7322-6DFF-FD34351B156C}"/>
                    </a:ext>
                  </a:extLst>
                </p:cNvPr>
                <p:cNvSpPr/>
                <p:nvPr/>
              </p:nvSpPr>
              <p:spPr>
                <a:xfrm>
                  <a:off x="8199568" y="5918456"/>
                  <a:ext cx="25075" cy="10448"/>
                </a:xfrm>
                <a:custGeom>
                  <a:avLst/>
                  <a:gdLst>
                    <a:gd name="connsiteX0" fmla="*/ 0 w 25075"/>
                    <a:gd name="connsiteY0" fmla="*/ 10448 h 10448"/>
                    <a:gd name="connsiteX1" fmla="*/ 25075 w 25075"/>
                    <a:gd name="connsiteY1" fmla="*/ 0 h 10448"/>
                    <a:gd name="connsiteX2" fmla="*/ 0 w 25075"/>
                    <a:gd name="connsiteY2" fmla="*/ 10448 h 10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075" h="10448">
                      <a:moveTo>
                        <a:pt x="0" y="10448"/>
                      </a:moveTo>
                      <a:cubicBezTo>
                        <a:pt x="8359" y="6269"/>
                        <a:pt x="16717" y="2786"/>
                        <a:pt x="25075" y="0"/>
                      </a:cubicBezTo>
                      <a:cubicBezTo>
                        <a:pt x="16717" y="2786"/>
                        <a:pt x="7662" y="6269"/>
                        <a:pt x="0" y="10448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EC4FC668-C43E-11A8-AFEB-8FDC38A7A31D}"/>
                    </a:ext>
                  </a:extLst>
                </p:cNvPr>
                <p:cNvSpPr/>
                <p:nvPr/>
              </p:nvSpPr>
              <p:spPr>
                <a:xfrm>
                  <a:off x="8113276" y="6033386"/>
                  <a:ext cx="6189" cy="55026"/>
                </a:xfrm>
                <a:custGeom>
                  <a:avLst/>
                  <a:gdLst>
                    <a:gd name="connsiteX0" fmla="*/ 2010 w 6189"/>
                    <a:gd name="connsiteY0" fmla="*/ 0 h 55026"/>
                    <a:gd name="connsiteX1" fmla="*/ 2706 w 6189"/>
                    <a:gd name="connsiteY1" fmla="*/ 42489 h 55026"/>
                    <a:gd name="connsiteX2" fmla="*/ 6189 w 6189"/>
                    <a:gd name="connsiteY2" fmla="*/ 55027 h 55026"/>
                    <a:gd name="connsiteX3" fmla="*/ 2706 w 6189"/>
                    <a:gd name="connsiteY3" fmla="*/ 42489 h 55026"/>
                    <a:gd name="connsiteX4" fmla="*/ 2010 w 6189"/>
                    <a:gd name="connsiteY4" fmla="*/ 0 h 55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9" h="55026">
                      <a:moveTo>
                        <a:pt x="2010" y="0"/>
                      </a:moveTo>
                      <a:cubicBezTo>
                        <a:pt x="-776" y="13931"/>
                        <a:pt x="-776" y="27862"/>
                        <a:pt x="2706" y="42489"/>
                      </a:cubicBezTo>
                      <a:cubicBezTo>
                        <a:pt x="3403" y="46668"/>
                        <a:pt x="4796" y="50848"/>
                        <a:pt x="6189" y="55027"/>
                      </a:cubicBezTo>
                      <a:cubicBezTo>
                        <a:pt x="4796" y="50848"/>
                        <a:pt x="4100" y="46668"/>
                        <a:pt x="2706" y="42489"/>
                      </a:cubicBezTo>
                      <a:cubicBezTo>
                        <a:pt x="-776" y="27862"/>
                        <a:pt x="-776" y="13931"/>
                        <a:pt x="2010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209DEF4-486F-C5BE-368D-F754E07689F6}"/>
                    </a:ext>
                  </a:extLst>
                </p:cNvPr>
                <p:cNvSpPr/>
                <p:nvPr/>
              </p:nvSpPr>
              <p:spPr>
                <a:xfrm>
                  <a:off x="8409925" y="5889201"/>
                  <a:ext cx="4179" cy="34827"/>
                </a:xfrm>
                <a:custGeom>
                  <a:avLst/>
                  <a:gdLst>
                    <a:gd name="connsiteX0" fmla="*/ 2786 w 4179"/>
                    <a:gd name="connsiteY0" fmla="*/ 24379 h 34827"/>
                    <a:gd name="connsiteX1" fmla="*/ 2090 w 4179"/>
                    <a:gd name="connsiteY1" fmla="*/ 20896 h 34827"/>
                    <a:gd name="connsiteX2" fmla="*/ 1393 w 4179"/>
                    <a:gd name="connsiteY2" fmla="*/ 12538 h 34827"/>
                    <a:gd name="connsiteX3" fmla="*/ 696 w 4179"/>
                    <a:gd name="connsiteY3" fmla="*/ 9055 h 34827"/>
                    <a:gd name="connsiteX4" fmla="*/ 0 w 4179"/>
                    <a:gd name="connsiteY4" fmla="*/ 0 h 34827"/>
                    <a:gd name="connsiteX5" fmla="*/ 4179 w 4179"/>
                    <a:gd name="connsiteY5" fmla="*/ 34827 h 34827"/>
                    <a:gd name="connsiteX6" fmla="*/ 4179 w 4179"/>
                    <a:gd name="connsiteY6" fmla="*/ 34827 h 34827"/>
                    <a:gd name="connsiteX7" fmla="*/ 2786 w 4179"/>
                    <a:gd name="connsiteY7" fmla="*/ 24379 h 34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79" h="34827">
                      <a:moveTo>
                        <a:pt x="2786" y="24379"/>
                      </a:moveTo>
                      <a:cubicBezTo>
                        <a:pt x="2786" y="22986"/>
                        <a:pt x="2786" y="22290"/>
                        <a:pt x="2090" y="20896"/>
                      </a:cubicBezTo>
                      <a:cubicBezTo>
                        <a:pt x="1393" y="18110"/>
                        <a:pt x="1393" y="15324"/>
                        <a:pt x="1393" y="12538"/>
                      </a:cubicBezTo>
                      <a:cubicBezTo>
                        <a:pt x="1393" y="11145"/>
                        <a:pt x="1393" y="10448"/>
                        <a:pt x="696" y="9055"/>
                      </a:cubicBezTo>
                      <a:cubicBezTo>
                        <a:pt x="696" y="6269"/>
                        <a:pt x="0" y="2786"/>
                        <a:pt x="0" y="0"/>
                      </a:cubicBezTo>
                      <a:cubicBezTo>
                        <a:pt x="696" y="11841"/>
                        <a:pt x="2090" y="23682"/>
                        <a:pt x="4179" y="34827"/>
                      </a:cubicBezTo>
                      <a:lnTo>
                        <a:pt x="4179" y="34827"/>
                      </a:lnTo>
                      <a:cubicBezTo>
                        <a:pt x="4179" y="32041"/>
                        <a:pt x="3483" y="27862"/>
                        <a:pt x="2786" y="24379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0D9B2D76-E640-8F40-AB22-939C883C57EC}"/>
                    </a:ext>
                  </a:extLst>
                </p:cNvPr>
                <p:cNvSpPr/>
                <p:nvPr/>
              </p:nvSpPr>
              <p:spPr>
                <a:xfrm>
                  <a:off x="8429428" y="5745015"/>
                  <a:ext cx="5572" cy="11144"/>
                </a:xfrm>
                <a:custGeom>
                  <a:avLst/>
                  <a:gdLst>
                    <a:gd name="connsiteX0" fmla="*/ 1393 w 5572"/>
                    <a:gd name="connsiteY0" fmla="*/ 7662 h 11144"/>
                    <a:gd name="connsiteX1" fmla="*/ 5572 w 5572"/>
                    <a:gd name="connsiteY1" fmla="*/ 0 h 11144"/>
                    <a:gd name="connsiteX2" fmla="*/ 0 w 5572"/>
                    <a:gd name="connsiteY2" fmla="*/ 11145 h 11144"/>
                    <a:gd name="connsiteX3" fmla="*/ 1393 w 5572"/>
                    <a:gd name="connsiteY3" fmla="*/ 7662 h 11144"/>
                    <a:gd name="connsiteX4" fmla="*/ 1393 w 5572"/>
                    <a:gd name="connsiteY4" fmla="*/ 7662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72" h="11144">
                      <a:moveTo>
                        <a:pt x="1393" y="7662"/>
                      </a:moveTo>
                      <a:cubicBezTo>
                        <a:pt x="2786" y="4876"/>
                        <a:pt x="4179" y="2090"/>
                        <a:pt x="5572" y="0"/>
                      </a:cubicBezTo>
                      <a:cubicBezTo>
                        <a:pt x="3483" y="3483"/>
                        <a:pt x="2090" y="6965"/>
                        <a:pt x="0" y="11145"/>
                      </a:cubicBezTo>
                      <a:cubicBezTo>
                        <a:pt x="0" y="9752"/>
                        <a:pt x="696" y="9055"/>
                        <a:pt x="1393" y="7662"/>
                      </a:cubicBezTo>
                      <a:cubicBezTo>
                        <a:pt x="696" y="7662"/>
                        <a:pt x="696" y="7662"/>
                        <a:pt x="1393" y="7662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BDFCC26F-4C68-366B-2B64-8E1FF30BFA71}"/>
                    </a:ext>
                  </a:extLst>
                </p:cNvPr>
                <p:cNvSpPr/>
                <p:nvPr/>
              </p:nvSpPr>
              <p:spPr>
                <a:xfrm>
                  <a:off x="9832969" y="5777753"/>
                  <a:ext cx="4179" cy="26468"/>
                </a:xfrm>
                <a:custGeom>
                  <a:avLst/>
                  <a:gdLst>
                    <a:gd name="connsiteX0" fmla="*/ 2786 w 4179"/>
                    <a:gd name="connsiteY0" fmla="*/ 15324 h 26468"/>
                    <a:gd name="connsiteX1" fmla="*/ 4179 w 4179"/>
                    <a:gd name="connsiteY1" fmla="*/ 26469 h 26468"/>
                    <a:gd name="connsiteX2" fmla="*/ 0 w 4179"/>
                    <a:gd name="connsiteY2" fmla="*/ 0 h 26468"/>
                    <a:gd name="connsiteX3" fmla="*/ 2090 w 4179"/>
                    <a:gd name="connsiteY3" fmla="*/ 11145 h 26468"/>
                    <a:gd name="connsiteX4" fmla="*/ 2786 w 4179"/>
                    <a:gd name="connsiteY4" fmla="*/ 15324 h 26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79" h="26468">
                      <a:moveTo>
                        <a:pt x="2786" y="15324"/>
                      </a:moveTo>
                      <a:cubicBezTo>
                        <a:pt x="3483" y="18807"/>
                        <a:pt x="4179" y="22986"/>
                        <a:pt x="4179" y="26469"/>
                      </a:cubicBezTo>
                      <a:cubicBezTo>
                        <a:pt x="3483" y="17414"/>
                        <a:pt x="1393" y="8359"/>
                        <a:pt x="0" y="0"/>
                      </a:cubicBezTo>
                      <a:cubicBezTo>
                        <a:pt x="696" y="3483"/>
                        <a:pt x="1393" y="6965"/>
                        <a:pt x="2090" y="11145"/>
                      </a:cubicBezTo>
                      <a:cubicBezTo>
                        <a:pt x="2786" y="12538"/>
                        <a:pt x="2786" y="13931"/>
                        <a:pt x="2786" y="15324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EAF79C18-3199-7FEE-73C3-E384FAFE7D04}"/>
                    </a:ext>
                  </a:extLst>
                </p:cNvPr>
                <p:cNvSpPr/>
                <p:nvPr/>
              </p:nvSpPr>
              <p:spPr>
                <a:xfrm>
                  <a:off x="9829486" y="5762429"/>
                  <a:ext cx="2786" cy="11841"/>
                </a:xfrm>
                <a:custGeom>
                  <a:avLst/>
                  <a:gdLst>
                    <a:gd name="connsiteX0" fmla="*/ 2786 w 2786"/>
                    <a:gd name="connsiteY0" fmla="*/ 11841 h 11841"/>
                    <a:gd name="connsiteX1" fmla="*/ 2786 w 2786"/>
                    <a:gd name="connsiteY1" fmla="*/ 11841 h 11841"/>
                    <a:gd name="connsiteX2" fmla="*/ 0 w 2786"/>
                    <a:gd name="connsiteY2" fmla="*/ 0 h 11841"/>
                    <a:gd name="connsiteX3" fmla="*/ 0 w 2786"/>
                    <a:gd name="connsiteY3" fmla="*/ 1393 h 11841"/>
                    <a:gd name="connsiteX4" fmla="*/ 2786 w 2786"/>
                    <a:gd name="connsiteY4" fmla="*/ 11841 h 1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6" h="11841">
                      <a:moveTo>
                        <a:pt x="2786" y="11841"/>
                      </a:moveTo>
                      <a:cubicBezTo>
                        <a:pt x="2786" y="11841"/>
                        <a:pt x="2786" y="11841"/>
                        <a:pt x="2786" y="11841"/>
                      </a:cubicBezTo>
                      <a:cubicBezTo>
                        <a:pt x="2090" y="8359"/>
                        <a:pt x="696" y="4179"/>
                        <a:pt x="0" y="0"/>
                      </a:cubicBezTo>
                      <a:cubicBezTo>
                        <a:pt x="0" y="696"/>
                        <a:pt x="0" y="696"/>
                        <a:pt x="0" y="1393"/>
                      </a:cubicBezTo>
                      <a:cubicBezTo>
                        <a:pt x="1393" y="4876"/>
                        <a:pt x="2090" y="8359"/>
                        <a:pt x="2786" y="11841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F2464C0A-A9F2-8558-4B9F-37E6A3ADFC43}"/>
                    </a:ext>
                  </a:extLst>
                </p:cNvPr>
                <p:cNvSpPr/>
                <p:nvPr/>
              </p:nvSpPr>
              <p:spPr>
                <a:xfrm>
                  <a:off x="9819038" y="5731781"/>
                  <a:ext cx="9751" cy="27861"/>
                </a:xfrm>
                <a:custGeom>
                  <a:avLst/>
                  <a:gdLst>
                    <a:gd name="connsiteX0" fmla="*/ 4875 w 9751"/>
                    <a:gd name="connsiteY0" fmla="*/ 13235 h 27861"/>
                    <a:gd name="connsiteX1" fmla="*/ 6269 w 9751"/>
                    <a:gd name="connsiteY1" fmla="*/ 16717 h 27861"/>
                    <a:gd name="connsiteX2" fmla="*/ 9752 w 9751"/>
                    <a:gd name="connsiteY2" fmla="*/ 27862 h 27861"/>
                    <a:gd name="connsiteX3" fmla="*/ 0 w 9751"/>
                    <a:gd name="connsiteY3" fmla="*/ 0 h 27861"/>
                    <a:gd name="connsiteX4" fmla="*/ 696 w 9751"/>
                    <a:gd name="connsiteY4" fmla="*/ 1393 h 27861"/>
                    <a:gd name="connsiteX5" fmla="*/ 4875 w 9751"/>
                    <a:gd name="connsiteY5" fmla="*/ 13235 h 27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751" h="27861">
                      <a:moveTo>
                        <a:pt x="4875" y="13235"/>
                      </a:moveTo>
                      <a:cubicBezTo>
                        <a:pt x="5573" y="14628"/>
                        <a:pt x="5573" y="15324"/>
                        <a:pt x="6269" y="16717"/>
                      </a:cubicBezTo>
                      <a:cubicBezTo>
                        <a:pt x="7662" y="20200"/>
                        <a:pt x="8358" y="24379"/>
                        <a:pt x="9752" y="27862"/>
                      </a:cubicBezTo>
                      <a:cubicBezTo>
                        <a:pt x="6965" y="18110"/>
                        <a:pt x="3483" y="9055"/>
                        <a:pt x="0" y="0"/>
                      </a:cubicBezTo>
                      <a:cubicBezTo>
                        <a:pt x="0" y="697"/>
                        <a:pt x="0" y="697"/>
                        <a:pt x="696" y="1393"/>
                      </a:cubicBezTo>
                      <a:cubicBezTo>
                        <a:pt x="2090" y="5573"/>
                        <a:pt x="3483" y="9055"/>
                        <a:pt x="4875" y="13235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B5FA5CC0-522D-3B24-402F-BC5ACE7CFA5C}"/>
                    </a:ext>
                  </a:extLst>
                </p:cNvPr>
                <p:cNvSpPr/>
                <p:nvPr/>
              </p:nvSpPr>
              <p:spPr>
                <a:xfrm>
                  <a:off x="9835059" y="5874573"/>
                  <a:ext cx="2089" cy="12538"/>
                </a:xfrm>
                <a:custGeom>
                  <a:avLst/>
                  <a:gdLst>
                    <a:gd name="connsiteX0" fmla="*/ 0 w 2089"/>
                    <a:gd name="connsiteY0" fmla="*/ 12538 h 12538"/>
                    <a:gd name="connsiteX1" fmla="*/ 2089 w 2089"/>
                    <a:gd name="connsiteY1" fmla="*/ 0 h 12538"/>
                    <a:gd name="connsiteX2" fmla="*/ 2089 w 2089"/>
                    <a:gd name="connsiteY2" fmla="*/ 2090 h 12538"/>
                    <a:gd name="connsiteX3" fmla="*/ 0 w 2089"/>
                    <a:gd name="connsiteY3" fmla="*/ 12538 h 12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89" h="12538">
                      <a:moveTo>
                        <a:pt x="0" y="12538"/>
                      </a:moveTo>
                      <a:cubicBezTo>
                        <a:pt x="696" y="8359"/>
                        <a:pt x="1393" y="4180"/>
                        <a:pt x="2089" y="0"/>
                      </a:cubicBezTo>
                      <a:cubicBezTo>
                        <a:pt x="2089" y="697"/>
                        <a:pt x="2089" y="1393"/>
                        <a:pt x="2089" y="2090"/>
                      </a:cubicBezTo>
                      <a:cubicBezTo>
                        <a:pt x="696" y="5573"/>
                        <a:pt x="696" y="9055"/>
                        <a:pt x="0" y="12538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B80B93D8-A11E-21B4-09C7-6523B6E07E0E}"/>
                    </a:ext>
                  </a:extLst>
                </p:cNvPr>
                <p:cNvSpPr/>
                <p:nvPr/>
              </p:nvSpPr>
              <p:spPr>
                <a:xfrm>
                  <a:off x="9821824" y="5909400"/>
                  <a:ext cx="7661" cy="25772"/>
                </a:xfrm>
                <a:custGeom>
                  <a:avLst/>
                  <a:gdLst>
                    <a:gd name="connsiteX0" fmla="*/ 3483 w 7661"/>
                    <a:gd name="connsiteY0" fmla="*/ 16021 h 25772"/>
                    <a:gd name="connsiteX1" fmla="*/ 0 w 7661"/>
                    <a:gd name="connsiteY1" fmla="*/ 25772 h 25772"/>
                    <a:gd name="connsiteX2" fmla="*/ 7662 w 7661"/>
                    <a:gd name="connsiteY2" fmla="*/ 0 h 25772"/>
                    <a:gd name="connsiteX3" fmla="*/ 4875 w 7661"/>
                    <a:gd name="connsiteY3" fmla="*/ 9752 h 25772"/>
                    <a:gd name="connsiteX4" fmla="*/ 3483 w 7661"/>
                    <a:gd name="connsiteY4" fmla="*/ 16021 h 25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61" h="25772">
                      <a:moveTo>
                        <a:pt x="3483" y="16021"/>
                      </a:moveTo>
                      <a:cubicBezTo>
                        <a:pt x="2786" y="19504"/>
                        <a:pt x="1393" y="22986"/>
                        <a:pt x="0" y="25772"/>
                      </a:cubicBezTo>
                      <a:cubicBezTo>
                        <a:pt x="2786" y="16717"/>
                        <a:pt x="5572" y="8359"/>
                        <a:pt x="7662" y="0"/>
                      </a:cubicBezTo>
                      <a:cubicBezTo>
                        <a:pt x="6965" y="3483"/>
                        <a:pt x="6269" y="6269"/>
                        <a:pt x="4875" y="9752"/>
                      </a:cubicBezTo>
                      <a:cubicBezTo>
                        <a:pt x="4875" y="11841"/>
                        <a:pt x="4179" y="13931"/>
                        <a:pt x="3483" y="16021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85BA5B64-7CC1-AAE4-4734-C268EB3EC3EE}"/>
                    </a:ext>
                  </a:extLst>
                </p:cNvPr>
                <p:cNvSpPr/>
                <p:nvPr/>
              </p:nvSpPr>
              <p:spPr>
                <a:xfrm>
                  <a:off x="9830879" y="5892683"/>
                  <a:ext cx="2786" cy="12537"/>
                </a:xfrm>
                <a:custGeom>
                  <a:avLst/>
                  <a:gdLst>
                    <a:gd name="connsiteX0" fmla="*/ 0 w 2786"/>
                    <a:gd name="connsiteY0" fmla="*/ 12538 h 12537"/>
                    <a:gd name="connsiteX1" fmla="*/ 2786 w 2786"/>
                    <a:gd name="connsiteY1" fmla="*/ 0 h 12537"/>
                    <a:gd name="connsiteX2" fmla="*/ 697 w 2786"/>
                    <a:gd name="connsiteY2" fmla="*/ 9751 h 12537"/>
                    <a:gd name="connsiteX3" fmla="*/ 0 w 2786"/>
                    <a:gd name="connsiteY3" fmla="*/ 12538 h 12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86" h="12537">
                      <a:moveTo>
                        <a:pt x="0" y="12538"/>
                      </a:moveTo>
                      <a:cubicBezTo>
                        <a:pt x="697" y="8359"/>
                        <a:pt x="2090" y="4179"/>
                        <a:pt x="2786" y="0"/>
                      </a:cubicBezTo>
                      <a:cubicBezTo>
                        <a:pt x="2090" y="3483"/>
                        <a:pt x="1394" y="6269"/>
                        <a:pt x="697" y="9751"/>
                      </a:cubicBezTo>
                      <a:cubicBezTo>
                        <a:pt x="697" y="11145"/>
                        <a:pt x="0" y="11841"/>
                        <a:pt x="0" y="12538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6E75006B-2913-39A9-6728-6010F6F0C0A4}"/>
                    </a:ext>
                  </a:extLst>
                </p:cNvPr>
                <p:cNvSpPr/>
                <p:nvPr/>
              </p:nvSpPr>
              <p:spPr>
                <a:xfrm>
                  <a:off x="9837844" y="5808401"/>
                  <a:ext cx="1682" cy="46668"/>
                </a:xfrm>
                <a:custGeom>
                  <a:avLst/>
                  <a:gdLst>
                    <a:gd name="connsiteX0" fmla="*/ 1394 w 1682"/>
                    <a:gd name="connsiteY0" fmla="*/ 15324 h 46668"/>
                    <a:gd name="connsiteX1" fmla="*/ 697 w 1682"/>
                    <a:gd name="connsiteY1" fmla="*/ 46669 h 46668"/>
                    <a:gd name="connsiteX2" fmla="*/ 0 w 1682"/>
                    <a:gd name="connsiteY2" fmla="*/ 0 h 46668"/>
                    <a:gd name="connsiteX3" fmla="*/ 697 w 1682"/>
                    <a:gd name="connsiteY3" fmla="*/ 13235 h 46668"/>
                    <a:gd name="connsiteX4" fmla="*/ 1394 w 1682"/>
                    <a:gd name="connsiteY4" fmla="*/ 15324 h 46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2" h="46668">
                      <a:moveTo>
                        <a:pt x="1394" y="15324"/>
                      </a:moveTo>
                      <a:cubicBezTo>
                        <a:pt x="2090" y="25772"/>
                        <a:pt x="1394" y="36220"/>
                        <a:pt x="697" y="46669"/>
                      </a:cubicBezTo>
                      <a:cubicBezTo>
                        <a:pt x="2090" y="30648"/>
                        <a:pt x="1394" y="15324"/>
                        <a:pt x="0" y="0"/>
                      </a:cubicBezTo>
                      <a:cubicBezTo>
                        <a:pt x="697" y="4180"/>
                        <a:pt x="697" y="9055"/>
                        <a:pt x="697" y="13235"/>
                      </a:cubicBezTo>
                      <a:cubicBezTo>
                        <a:pt x="1394" y="13931"/>
                        <a:pt x="1394" y="14628"/>
                        <a:pt x="1394" y="15324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832C30B5-B1D3-BA78-F423-8B2DF3471259}"/>
                    </a:ext>
                  </a:extLst>
                </p:cNvPr>
                <p:cNvSpPr/>
                <p:nvPr/>
              </p:nvSpPr>
              <p:spPr>
                <a:xfrm>
                  <a:off x="8129914" y="5977662"/>
                  <a:ext cx="11841" cy="17413"/>
                </a:xfrm>
                <a:custGeom>
                  <a:avLst/>
                  <a:gdLst>
                    <a:gd name="connsiteX0" fmla="*/ 0 w 11841"/>
                    <a:gd name="connsiteY0" fmla="*/ 17414 h 17413"/>
                    <a:gd name="connsiteX1" fmla="*/ 11841 w 11841"/>
                    <a:gd name="connsiteY1" fmla="*/ 0 h 17413"/>
                    <a:gd name="connsiteX2" fmla="*/ 0 w 11841"/>
                    <a:gd name="connsiteY2" fmla="*/ 17414 h 17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841" h="17413">
                      <a:moveTo>
                        <a:pt x="0" y="17414"/>
                      </a:moveTo>
                      <a:cubicBezTo>
                        <a:pt x="3483" y="11145"/>
                        <a:pt x="7662" y="5572"/>
                        <a:pt x="11841" y="0"/>
                      </a:cubicBezTo>
                      <a:cubicBezTo>
                        <a:pt x="6965" y="4875"/>
                        <a:pt x="3483" y="11145"/>
                        <a:pt x="0" y="17414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DE29A9C2-0EEF-FC7A-FCC2-163BF6AC2547}"/>
                    </a:ext>
                  </a:extLst>
                </p:cNvPr>
                <p:cNvSpPr/>
                <p:nvPr/>
              </p:nvSpPr>
              <p:spPr>
                <a:xfrm>
                  <a:off x="8890542" y="5263702"/>
                  <a:ext cx="235432" cy="89157"/>
                </a:xfrm>
                <a:custGeom>
                  <a:avLst/>
                  <a:gdLst>
                    <a:gd name="connsiteX0" fmla="*/ 235433 w 235432"/>
                    <a:gd name="connsiteY0" fmla="*/ 0 h 89157"/>
                    <a:gd name="connsiteX1" fmla="*/ 215233 w 235432"/>
                    <a:gd name="connsiteY1" fmla="*/ 1393 h 89157"/>
                    <a:gd name="connsiteX2" fmla="*/ 0 w 235432"/>
                    <a:gd name="connsiteY2" fmla="*/ 89158 h 89157"/>
                    <a:gd name="connsiteX3" fmla="*/ 215233 w 235432"/>
                    <a:gd name="connsiteY3" fmla="*/ 1393 h 89157"/>
                    <a:gd name="connsiteX4" fmla="*/ 235433 w 235432"/>
                    <a:gd name="connsiteY4" fmla="*/ 0 h 89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432" h="89157">
                      <a:moveTo>
                        <a:pt x="235433" y="0"/>
                      </a:moveTo>
                      <a:cubicBezTo>
                        <a:pt x="228467" y="0"/>
                        <a:pt x="221502" y="696"/>
                        <a:pt x="215233" y="1393"/>
                      </a:cubicBezTo>
                      <a:cubicBezTo>
                        <a:pt x="122592" y="9055"/>
                        <a:pt x="52241" y="41096"/>
                        <a:pt x="0" y="89158"/>
                      </a:cubicBezTo>
                      <a:cubicBezTo>
                        <a:pt x="52241" y="41096"/>
                        <a:pt x="122592" y="9055"/>
                        <a:pt x="215233" y="1393"/>
                      </a:cubicBezTo>
                      <a:cubicBezTo>
                        <a:pt x="222198" y="696"/>
                        <a:pt x="228467" y="696"/>
                        <a:pt x="235433" y="0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1EC669B6-A4F0-63FE-C99F-2517EDC45709}"/>
                    </a:ext>
                  </a:extLst>
                </p:cNvPr>
                <p:cNvSpPr/>
                <p:nvPr/>
              </p:nvSpPr>
              <p:spPr>
                <a:xfrm>
                  <a:off x="9808590" y="5708795"/>
                  <a:ext cx="4875" cy="9751"/>
                </a:xfrm>
                <a:custGeom>
                  <a:avLst/>
                  <a:gdLst>
                    <a:gd name="connsiteX0" fmla="*/ 4179 w 4875"/>
                    <a:gd name="connsiteY0" fmla="*/ 8359 h 9751"/>
                    <a:gd name="connsiteX1" fmla="*/ 4875 w 4875"/>
                    <a:gd name="connsiteY1" fmla="*/ 9055 h 9751"/>
                    <a:gd name="connsiteX2" fmla="*/ 4875 w 4875"/>
                    <a:gd name="connsiteY2" fmla="*/ 9752 h 9751"/>
                    <a:gd name="connsiteX3" fmla="*/ 0 w 4875"/>
                    <a:gd name="connsiteY3" fmla="*/ 0 h 9751"/>
                    <a:gd name="connsiteX4" fmla="*/ 4179 w 4875"/>
                    <a:gd name="connsiteY4" fmla="*/ 8359 h 9751"/>
                    <a:gd name="connsiteX5" fmla="*/ 4179 w 4875"/>
                    <a:gd name="connsiteY5" fmla="*/ 8359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75" h="9751">
                      <a:moveTo>
                        <a:pt x="4179" y="8359"/>
                      </a:moveTo>
                      <a:cubicBezTo>
                        <a:pt x="4179" y="8359"/>
                        <a:pt x="4179" y="9055"/>
                        <a:pt x="4875" y="9055"/>
                      </a:cubicBezTo>
                      <a:cubicBezTo>
                        <a:pt x="4875" y="9055"/>
                        <a:pt x="4875" y="9752"/>
                        <a:pt x="4875" y="9752"/>
                      </a:cubicBezTo>
                      <a:cubicBezTo>
                        <a:pt x="3483" y="6269"/>
                        <a:pt x="2090" y="3483"/>
                        <a:pt x="0" y="0"/>
                      </a:cubicBezTo>
                      <a:cubicBezTo>
                        <a:pt x="1393" y="3483"/>
                        <a:pt x="2786" y="6269"/>
                        <a:pt x="4179" y="8359"/>
                      </a:cubicBezTo>
                      <a:cubicBezTo>
                        <a:pt x="4179" y="8359"/>
                        <a:pt x="4179" y="8359"/>
                        <a:pt x="4179" y="8359"/>
                      </a:cubicBez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E301E220-82F4-17B5-F18D-F4A30210DB87}"/>
                    </a:ext>
                  </a:extLst>
                </p:cNvPr>
                <p:cNvSpPr/>
                <p:nvPr/>
              </p:nvSpPr>
              <p:spPr>
                <a:xfrm>
                  <a:off x="8724764" y="5667002"/>
                  <a:ext cx="44578" cy="23682"/>
                </a:xfrm>
                <a:custGeom>
                  <a:avLst/>
                  <a:gdLst>
                    <a:gd name="connsiteX0" fmla="*/ 44579 w 44578"/>
                    <a:gd name="connsiteY0" fmla="*/ 23683 h 23682"/>
                    <a:gd name="connsiteX1" fmla="*/ 0 w 44578"/>
                    <a:gd name="connsiteY1" fmla="*/ 0 h 23682"/>
                    <a:gd name="connsiteX2" fmla="*/ 44579 w 44578"/>
                    <a:gd name="connsiteY2" fmla="*/ 23683 h 23682"/>
                    <a:gd name="connsiteX3" fmla="*/ 44579 w 44578"/>
                    <a:gd name="connsiteY3" fmla="*/ 23683 h 23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578" h="23682">
                      <a:moveTo>
                        <a:pt x="44579" y="23683"/>
                      </a:moveTo>
                      <a:cubicBezTo>
                        <a:pt x="30648" y="14628"/>
                        <a:pt x="15324" y="6269"/>
                        <a:pt x="0" y="0"/>
                      </a:cubicBezTo>
                      <a:cubicBezTo>
                        <a:pt x="15324" y="6965"/>
                        <a:pt x="30648" y="14628"/>
                        <a:pt x="44579" y="23683"/>
                      </a:cubicBezTo>
                      <a:lnTo>
                        <a:pt x="44579" y="23683"/>
                      </a:lnTo>
                      <a:close/>
                    </a:path>
                  </a:pathLst>
                </a:custGeom>
                <a:noFill/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83AC7C11-422F-CA00-5427-ECCB7E6DAE5C}"/>
                    </a:ext>
                  </a:extLst>
                </p:cNvPr>
                <p:cNvSpPr/>
                <p:nvPr/>
              </p:nvSpPr>
              <p:spPr>
                <a:xfrm>
                  <a:off x="8429428" y="5740140"/>
                  <a:ext cx="6965" cy="11841"/>
                </a:xfrm>
                <a:custGeom>
                  <a:avLst/>
                  <a:gdLst>
                    <a:gd name="connsiteX0" fmla="*/ 6965 w 6965"/>
                    <a:gd name="connsiteY0" fmla="*/ 0 h 11841"/>
                    <a:gd name="connsiteX1" fmla="*/ 4876 w 6965"/>
                    <a:gd name="connsiteY1" fmla="*/ 3483 h 11841"/>
                    <a:gd name="connsiteX2" fmla="*/ 4179 w 6965"/>
                    <a:gd name="connsiteY2" fmla="*/ 4180 h 11841"/>
                    <a:gd name="connsiteX3" fmla="*/ 0 w 6965"/>
                    <a:gd name="connsiteY3" fmla="*/ 11841 h 11841"/>
                    <a:gd name="connsiteX4" fmla="*/ 6965 w 6965"/>
                    <a:gd name="connsiteY4" fmla="*/ 0 h 11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65" h="11841">
                      <a:moveTo>
                        <a:pt x="6965" y="0"/>
                      </a:moveTo>
                      <a:cubicBezTo>
                        <a:pt x="6269" y="1393"/>
                        <a:pt x="5572" y="2090"/>
                        <a:pt x="4876" y="3483"/>
                      </a:cubicBezTo>
                      <a:cubicBezTo>
                        <a:pt x="4876" y="3483"/>
                        <a:pt x="4876" y="4180"/>
                        <a:pt x="4179" y="4180"/>
                      </a:cubicBezTo>
                      <a:cubicBezTo>
                        <a:pt x="2786" y="6965"/>
                        <a:pt x="1393" y="9752"/>
                        <a:pt x="0" y="11841"/>
                      </a:cubicBezTo>
                      <a:cubicBezTo>
                        <a:pt x="2786" y="8359"/>
                        <a:pt x="4876" y="4180"/>
                        <a:pt x="6965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0A531467-E558-F061-8C87-1D02D68969E0}"/>
                    </a:ext>
                  </a:extLst>
                </p:cNvPr>
                <p:cNvSpPr/>
                <p:nvPr/>
              </p:nvSpPr>
              <p:spPr>
                <a:xfrm>
                  <a:off x="9813465" y="5718547"/>
                  <a:ext cx="5572" cy="12537"/>
                </a:xfrm>
                <a:custGeom>
                  <a:avLst/>
                  <a:gdLst>
                    <a:gd name="connsiteX0" fmla="*/ 5573 w 5572"/>
                    <a:gd name="connsiteY0" fmla="*/ 12538 h 12537"/>
                    <a:gd name="connsiteX1" fmla="*/ 5573 w 5572"/>
                    <a:gd name="connsiteY1" fmla="*/ 12538 h 12537"/>
                    <a:gd name="connsiteX2" fmla="*/ 697 w 5572"/>
                    <a:gd name="connsiteY2" fmla="*/ 2090 h 12537"/>
                    <a:gd name="connsiteX3" fmla="*/ 0 w 5572"/>
                    <a:gd name="connsiteY3" fmla="*/ 696 h 12537"/>
                    <a:gd name="connsiteX4" fmla="*/ 0 w 5572"/>
                    <a:gd name="connsiteY4" fmla="*/ 0 h 12537"/>
                    <a:gd name="connsiteX5" fmla="*/ 5573 w 5572"/>
                    <a:gd name="connsiteY5" fmla="*/ 12538 h 12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72" h="12537">
                      <a:moveTo>
                        <a:pt x="5573" y="12538"/>
                      </a:moveTo>
                      <a:lnTo>
                        <a:pt x="5573" y="12538"/>
                      </a:lnTo>
                      <a:cubicBezTo>
                        <a:pt x="4180" y="9055"/>
                        <a:pt x="2786" y="5572"/>
                        <a:pt x="697" y="2090"/>
                      </a:cubicBezTo>
                      <a:cubicBezTo>
                        <a:pt x="697" y="1393"/>
                        <a:pt x="0" y="696"/>
                        <a:pt x="0" y="696"/>
                      </a:cubicBezTo>
                      <a:cubicBezTo>
                        <a:pt x="0" y="696"/>
                        <a:pt x="0" y="0"/>
                        <a:pt x="0" y="0"/>
                      </a:cubicBezTo>
                      <a:cubicBezTo>
                        <a:pt x="1394" y="4179"/>
                        <a:pt x="3483" y="8359"/>
                        <a:pt x="5573" y="12538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9A00F0BD-B8E1-DF24-EAC2-BC2FD73C0219}"/>
                    </a:ext>
                  </a:extLst>
                </p:cNvPr>
                <p:cNvSpPr/>
                <p:nvPr/>
              </p:nvSpPr>
              <p:spPr>
                <a:xfrm>
                  <a:off x="8409228" y="5765912"/>
                  <a:ext cx="15324" cy="71047"/>
                </a:xfrm>
                <a:custGeom>
                  <a:avLst/>
                  <a:gdLst>
                    <a:gd name="connsiteX0" fmla="*/ 15324 w 15324"/>
                    <a:gd name="connsiteY0" fmla="*/ 0 h 71047"/>
                    <a:gd name="connsiteX1" fmla="*/ 13931 w 15324"/>
                    <a:gd name="connsiteY1" fmla="*/ 2786 h 71047"/>
                    <a:gd name="connsiteX2" fmla="*/ 13931 w 15324"/>
                    <a:gd name="connsiteY2" fmla="*/ 3483 h 71047"/>
                    <a:gd name="connsiteX3" fmla="*/ 9752 w 15324"/>
                    <a:gd name="connsiteY3" fmla="*/ 16020 h 71047"/>
                    <a:gd name="connsiteX4" fmla="*/ 9752 w 15324"/>
                    <a:gd name="connsiteY4" fmla="*/ 16717 h 71047"/>
                    <a:gd name="connsiteX5" fmla="*/ 6269 w 15324"/>
                    <a:gd name="connsiteY5" fmla="*/ 29951 h 71047"/>
                    <a:gd name="connsiteX6" fmla="*/ 6269 w 15324"/>
                    <a:gd name="connsiteY6" fmla="*/ 30648 h 71047"/>
                    <a:gd name="connsiteX7" fmla="*/ 1393 w 15324"/>
                    <a:gd name="connsiteY7" fmla="*/ 57813 h 71047"/>
                    <a:gd name="connsiteX8" fmla="*/ 1393 w 15324"/>
                    <a:gd name="connsiteY8" fmla="*/ 57813 h 71047"/>
                    <a:gd name="connsiteX9" fmla="*/ 0 w 15324"/>
                    <a:gd name="connsiteY9" fmla="*/ 71048 h 71047"/>
                    <a:gd name="connsiteX10" fmla="*/ 15324 w 15324"/>
                    <a:gd name="connsiteY10" fmla="*/ 0 h 7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324" h="71047">
                      <a:moveTo>
                        <a:pt x="15324" y="0"/>
                      </a:moveTo>
                      <a:cubicBezTo>
                        <a:pt x="14628" y="696"/>
                        <a:pt x="14628" y="2090"/>
                        <a:pt x="13931" y="2786"/>
                      </a:cubicBezTo>
                      <a:cubicBezTo>
                        <a:pt x="13931" y="2786"/>
                        <a:pt x="13931" y="3483"/>
                        <a:pt x="13931" y="3483"/>
                      </a:cubicBezTo>
                      <a:cubicBezTo>
                        <a:pt x="12538" y="7662"/>
                        <a:pt x="11145" y="11841"/>
                        <a:pt x="9752" y="16020"/>
                      </a:cubicBezTo>
                      <a:cubicBezTo>
                        <a:pt x="9752" y="16020"/>
                        <a:pt x="9752" y="16717"/>
                        <a:pt x="9752" y="16717"/>
                      </a:cubicBezTo>
                      <a:cubicBezTo>
                        <a:pt x="8359" y="20896"/>
                        <a:pt x="7662" y="25075"/>
                        <a:pt x="6269" y="29951"/>
                      </a:cubicBezTo>
                      <a:cubicBezTo>
                        <a:pt x="6269" y="29951"/>
                        <a:pt x="6269" y="30648"/>
                        <a:pt x="6269" y="30648"/>
                      </a:cubicBezTo>
                      <a:cubicBezTo>
                        <a:pt x="4180" y="39703"/>
                        <a:pt x="2786" y="48758"/>
                        <a:pt x="1393" y="57813"/>
                      </a:cubicBezTo>
                      <a:cubicBezTo>
                        <a:pt x="1393" y="57813"/>
                        <a:pt x="1393" y="57813"/>
                        <a:pt x="1393" y="57813"/>
                      </a:cubicBezTo>
                      <a:cubicBezTo>
                        <a:pt x="697" y="61993"/>
                        <a:pt x="697" y="66868"/>
                        <a:pt x="0" y="71048"/>
                      </a:cubicBezTo>
                      <a:cubicBezTo>
                        <a:pt x="2090" y="46669"/>
                        <a:pt x="6965" y="22290"/>
                        <a:pt x="15324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F6DF1CDB-E745-2485-DF52-7070C7F8CD2F}"/>
                    </a:ext>
                  </a:extLst>
                </p:cNvPr>
                <p:cNvSpPr/>
                <p:nvPr/>
              </p:nvSpPr>
              <p:spPr>
                <a:xfrm>
                  <a:off x="8409228" y="5837656"/>
                  <a:ext cx="696" cy="14627"/>
                </a:xfrm>
                <a:custGeom>
                  <a:avLst/>
                  <a:gdLst>
                    <a:gd name="connsiteX0" fmla="*/ 0 w 696"/>
                    <a:gd name="connsiteY0" fmla="*/ 14628 h 14627"/>
                    <a:gd name="connsiteX1" fmla="*/ 0 w 696"/>
                    <a:gd name="connsiteY1" fmla="*/ 14628 h 14627"/>
                    <a:gd name="connsiteX2" fmla="*/ 697 w 696"/>
                    <a:gd name="connsiteY2" fmla="*/ 0 h 14627"/>
                    <a:gd name="connsiteX3" fmla="*/ 0 w 696"/>
                    <a:gd name="connsiteY3" fmla="*/ 14628 h 146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6" h="14627">
                      <a:moveTo>
                        <a:pt x="0" y="14628"/>
                      </a:moveTo>
                      <a:lnTo>
                        <a:pt x="0" y="14628"/>
                      </a:lnTo>
                      <a:cubicBezTo>
                        <a:pt x="0" y="9752"/>
                        <a:pt x="697" y="4876"/>
                        <a:pt x="697" y="0"/>
                      </a:cubicBezTo>
                      <a:cubicBezTo>
                        <a:pt x="0" y="4180"/>
                        <a:pt x="0" y="9055"/>
                        <a:pt x="0" y="14628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EB79CA44-BD39-F38D-A45D-7B161A0DAC22}"/>
                    </a:ext>
                  </a:extLst>
                </p:cNvPr>
                <p:cNvSpPr/>
                <p:nvPr/>
              </p:nvSpPr>
              <p:spPr>
                <a:xfrm>
                  <a:off x="8424553" y="5753374"/>
                  <a:ext cx="5572" cy="13234"/>
                </a:xfrm>
                <a:custGeom>
                  <a:avLst/>
                  <a:gdLst>
                    <a:gd name="connsiteX0" fmla="*/ 5572 w 5572"/>
                    <a:gd name="connsiteY0" fmla="*/ 0 h 13234"/>
                    <a:gd name="connsiteX1" fmla="*/ 4180 w 5572"/>
                    <a:gd name="connsiteY1" fmla="*/ 2786 h 13234"/>
                    <a:gd name="connsiteX2" fmla="*/ 3483 w 5572"/>
                    <a:gd name="connsiteY2" fmla="*/ 4179 h 13234"/>
                    <a:gd name="connsiteX3" fmla="*/ 0 w 5572"/>
                    <a:gd name="connsiteY3" fmla="*/ 13234 h 13234"/>
                    <a:gd name="connsiteX4" fmla="*/ 5572 w 5572"/>
                    <a:gd name="connsiteY4" fmla="*/ 0 h 13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72" h="13234">
                      <a:moveTo>
                        <a:pt x="5572" y="0"/>
                      </a:moveTo>
                      <a:cubicBezTo>
                        <a:pt x="4876" y="696"/>
                        <a:pt x="4876" y="1393"/>
                        <a:pt x="4180" y="2786"/>
                      </a:cubicBezTo>
                      <a:cubicBezTo>
                        <a:pt x="4180" y="3483"/>
                        <a:pt x="3483" y="3483"/>
                        <a:pt x="3483" y="4179"/>
                      </a:cubicBezTo>
                      <a:cubicBezTo>
                        <a:pt x="2090" y="6965"/>
                        <a:pt x="697" y="10448"/>
                        <a:pt x="0" y="13234"/>
                      </a:cubicBezTo>
                      <a:cubicBezTo>
                        <a:pt x="2090" y="8359"/>
                        <a:pt x="3483" y="4179"/>
                        <a:pt x="5572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E520EE87-16FF-8981-3413-E1C3B1166E5C}"/>
                    </a:ext>
                  </a:extLst>
                </p:cNvPr>
                <p:cNvSpPr/>
                <p:nvPr/>
              </p:nvSpPr>
              <p:spPr>
                <a:xfrm>
                  <a:off x="9838542" y="5823725"/>
                  <a:ext cx="984" cy="31344"/>
                </a:xfrm>
                <a:custGeom>
                  <a:avLst/>
                  <a:gdLst>
                    <a:gd name="connsiteX0" fmla="*/ 696 w 984"/>
                    <a:gd name="connsiteY0" fmla="*/ 0 h 31344"/>
                    <a:gd name="connsiteX1" fmla="*/ 0 w 984"/>
                    <a:gd name="connsiteY1" fmla="*/ 31345 h 31344"/>
                    <a:gd name="connsiteX2" fmla="*/ 0 w 984"/>
                    <a:gd name="connsiteY2" fmla="*/ 31345 h 31344"/>
                    <a:gd name="connsiteX3" fmla="*/ 696 w 984"/>
                    <a:gd name="connsiteY3" fmla="*/ 0 h 31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4" h="31344">
                      <a:moveTo>
                        <a:pt x="696" y="0"/>
                      </a:moveTo>
                      <a:cubicBezTo>
                        <a:pt x="1393" y="10448"/>
                        <a:pt x="696" y="20896"/>
                        <a:pt x="0" y="31345"/>
                      </a:cubicBezTo>
                      <a:lnTo>
                        <a:pt x="0" y="31345"/>
                      </a:lnTo>
                      <a:cubicBezTo>
                        <a:pt x="696" y="20896"/>
                        <a:pt x="1393" y="10448"/>
                        <a:pt x="696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6D454252-63EC-7C99-C9AD-62EAFB17C615}"/>
                    </a:ext>
                  </a:extLst>
                </p:cNvPr>
                <p:cNvSpPr/>
                <p:nvPr/>
              </p:nvSpPr>
              <p:spPr>
                <a:xfrm>
                  <a:off x="8113276" y="5717154"/>
                  <a:ext cx="1726658" cy="403300"/>
                </a:xfrm>
                <a:custGeom>
                  <a:avLst/>
                  <a:gdLst>
                    <a:gd name="connsiteX0" fmla="*/ 1701583 w 1726658"/>
                    <a:gd name="connsiteY0" fmla="*/ 236129 h 403300"/>
                    <a:gd name="connsiteX1" fmla="*/ 1702279 w 1726658"/>
                    <a:gd name="connsiteY1" fmla="*/ 235433 h 403300"/>
                    <a:gd name="connsiteX2" fmla="*/ 1706458 w 1726658"/>
                    <a:gd name="connsiteY2" fmla="*/ 224288 h 403300"/>
                    <a:gd name="connsiteX3" fmla="*/ 1707154 w 1726658"/>
                    <a:gd name="connsiteY3" fmla="*/ 222198 h 403300"/>
                    <a:gd name="connsiteX4" fmla="*/ 1708548 w 1726658"/>
                    <a:gd name="connsiteY4" fmla="*/ 218019 h 403300"/>
                    <a:gd name="connsiteX5" fmla="*/ 1712031 w 1726658"/>
                    <a:gd name="connsiteY5" fmla="*/ 208267 h 403300"/>
                    <a:gd name="connsiteX6" fmla="*/ 1714120 w 1726658"/>
                    <a:gd name="connsiteY6" fmla="*/ 201998 h 403300"/>
                    <a:gd name="connsiteX7" fmla="*/ 1716906 w 1726658"/>
                    <a:gd name="connsiteY7" fmla="*/ 192247 h 403300"/>
                    <a:gd name="connsiteX8" fmla="*/ 1717603 w 1726658"/>
                    <a:gd name="connsiteY8" fmla="*/ 188067 h 403300"/>
                    <a:gd name="connsiteX9" fmla="*/ 1718300 w 1726658"/>
                    <a:gd name="connsiteY9" fmla="*/ 185978 h 403300"/>
                    <a:gd name="connsiteX10" fmla="*/ 1720389 w 1726658"/>
                    <a:gd name="connsiteY10" fmla="*/ 176226 h 403300"/>
                    <a:gd name="connsiteX11" fmla="*/ 1721783 w 1726658"/>
                    <a:gd name="connsiteY11" fmla="*/ 169957 h 403300"/>
                    <a:gd name="connsiteX12" fmla="*/ 1723175 w 1726658"/>
                    <a:gd name="connsiteY12" fmla="*/ 159509 h 403300"/>
                    <a:gd name="connsiteX13" fmla="*/ 1723175 w 1726658"/>
                    <a:gd name="connsiteY13" fmla="*/ 157419 h 403300"/>
                    <a:gd name="connsiteX14" fmla="*/ 1723872 w 1726658"/>
                    <a:gd name="connsiteY14" fmla="*/ 153937 h 403300"/>
                    <a:gd name="connsiteX15" fmla="*/ 1725265 w 1726658"/>
                    <a:gd name="connsiteY15" fmla="*/ 142096 h 403300"/>
                    <a:gd name="connsiteX16" fmla="*/ 1725962 w 1726658"/>
                    <a:gd name="connsiteY16" fmla="*/ 137916 h 403300"/>
                    <a:gd name="connsiteX17" fmla="*/ 1726658 w 1726658"/>
                    <a:gd name="connsiteY17" fmla="*/ 106571 h 403300"/>
                    <a:gd name="connsiteX18" fmla="*/ 1726658 w 1726658"/>
                    <a:gd name="connsiteY18" fmla="*/ 104482 h 403300"/>
                    <a:gd name="connsiteX19" fmla="*/ 1725962 w 1726658"/>
                    <a:gd name="connsiteY19" fmla="*/ 91247 h 403300"/>
                    <a:gd name="connsiteX20" fmla="*/ 1725265 w 1726658"/>
                    <a:gd name="connsiteY20" fmla="*/ 87765 h 403300"/>
                    <a:gd name="connsiteX21" fmla="*/ 1723872 w 1726658"/>
                    <a:gd name="connsiteY21" fmla="*/ 76620 h 403300"/>
                    <a:gd name="connsiteX22" fmla="*/ 1723175 w 1726658"/>
                    <a:gd name="connsiteY22" fmla="*/ 72441 h 403300"/>
                    <a:gd name="connsiteX23" fmla="*/ 1721085 w 1726658"/>
                    <a:gd name="connsiteY23" fmla="*/ 61296 h 403300"/>
                    <a:gd name="connsiteX24" fmla="*/ 1720389 w 1726658"/>
                    <a:gd name="connsiteY24" fmla="*/ 57813 h 403300"/>
                    <a:gd name="connsiteX25" fmla="*/ 1720389 w 1726658"/>
                    <a:gd name="connsiteY25" fmla="*/ 57117 h 403300"/>
                    <a:gd name="connsiteX26" fmla="*/ 1717603 w 1726658"/>
                    <a:gd name="connsiteY26" fmla="*/ 46669 h 403300"/>
                    <a:gd name="connsiteX27" fmla="*/ 1717603 w 1726658"/>
                    <a:gd name="connsiteY27" fmla="*/ 45276 h 403300"/>
                    <a:gd name="connsiteX28" fmla="*/ 1716906 w 1726658"/>
                    <a:gd name="connsiteY28" fmla="*/ 42489 h 403300"/>
                    <a:gd name="connsiteX29" fmla="*/ 1713424 w 1726658"/>
                    <a:gd name="connsiteY29" fmla="*/ 31345 h 403300"/>
                    <a:gd name="connsiteX30" fmla="*/ 1712031 w 1726658"/>
                    <a:gd name="connsiteY30" fmla="*/ 27862 h 403300"/>
                    <a:gd name="connsiteX31" fmla="*/ 1707154 w 1726658"/>
                    <a:gd name="connsiteY31" fmla="*/ 15324 h 403300"/>
                    <a:gd name="connsiteX32" fmla="*/ 1706458 w 1726658"/>
                    <a:gd name="connsiteY32" fmla="*/ 13931 h 403300"/>
                    <a:gd name="connsiteX33" fmla="*/ 1706458 w 1726658"/>
                    <a:gd name="connsiteY33" fmla="*/ 13235 h 403300"/>
                    <a:gd name="connsiteX34" fmla="*/ 1700886 w 1726658"/>
                    <a:gd name="connsiteY34" fmla="*/ 696 h 403300"/>
                    <a:gd name="connsiteX35" fmla="*/ 1700189 w 1726658"/>
                    <a:gd name="connsiteY35" fmla="*/ 0 h 403300"/>
                    <a:gd name="connsiteX36" fmla="*/ 1000857 w 1726658"/>
                    <a:gd name="connsiteY36" fmla="*/ 270260 h 403300"/>
                    <a:gd name="connsiteX37" fmla="*/ 324511 w 1726658"/>
                    <a:gd name="connsiteY37" fmla="*/ 22290 h 403300"/>
                    <a:gd name="connsiteX38" fmla="*/ 324511 w 1726658"/>
                    <a:gd name="connsiteY38" fmla="*/ 22290 h 403300"/>
                    <a:gd name="connsiteX39" fmla="*/ 318242 w 1726658"/>
                    <a:gd name="connsiteY39" fmla="*/ 34827 h 403300"/>
                    <a:gd name="connsiteX40" fmla="*/ 318242 w 1726658"/>
                    <a:gd name="connsiteY40" fmla="*/ 34827 h 403300"/>
                    <a:gd name="connsiteX41" fmla="*/ 312669 w 1726658"/>
                    <a:gd name="connsiteY41" fmla="*/ 48062 h 403300"/>
                    <a:gd name="connsiteX42" fmla="*/ 312669 w 1726658"/>
                    <a:gd name="connsiteY42" fmla="*/ 48062 h 403300"/>
                    <a:gd name="connsiteX43" fmla="*/ 297345 w 1726658"/>
                    <a:gd name="connsiteY43" fmla="*/ 119109 h 403300"/>
                    <a:gd name="connsiteX44" fmla="*/ 297345 w 1726658"/>
                    <a:gd name="connsiteY44" fmla="*/ 119109 h 403300"/>
                    <a:gd name="connsiteX45" fmla="*/ 296649 w 1726658"/>
                    <a:gd name="connsiteY45" fmla="*/ 133737 h 403300"/>
                    <a:gd name="connsiteX46" fmla="*/ 296649 w 1726658"/>
                    <a:gd name="connsiteY46" fmla="*/ 133737 h 403300"/>
                    <a:gd name="connsiteX47" fmla="*/ 296649 w 1726658"/>
                    <a:gd name="connsiteY47" fmla="*/ 144882 h 403300"/>
                    <a:gd name="connsiteX48" fmla="*/ 296649 w 1726658"/>
                    <a:gd name="connsiteY48" fmla="*/ 145578 h 403300"/>
                    <a:gd name="connsiteX49" fmla="*/ 298042 w 1726658"/>
                    <a:gd name="connsiteY49" fmla="*/ 169261 h 403300"/>
                    <a:gd name="connsiteX50" fmla="*/ 298042 w 1726658"/>
                    <a:gd name="connsiteY50" fmla="*/ 169957 h 403300"/>
                    <a:gd name="connsiteX51" fmla="*/ 298042 w 1726658"/>
                    <a:gd name="connsiteY51" fmla="*/ 170654 h 403300"/>
                    <a:gd name="connsiteX52" fmla="*/ 298738 w 1726658"/>
                    <a:gd name="connsiteY52" fmla="*/ 179709 h 403300"/>
                    <a:gd name="connsiteX53" fmla="*/ 299435 w 1726658"/>
                    <a:gd name="connsiteY53" fmla="*/ 183192 h 403300"/>
                    <a:gd name="connsiteX54" fmla="*/ 300132 w 1726658"/>
                    <a:gd name="connsiteY54" fmla="*/ 191550 h 403300"/>
                    <a:gd name="connsiteX55" fmla="*/ 300828 w 1726658"/>
                    <a:gd name="connsiteY55" fmla="*/ 195033 h 403300"/>
                    <a:gd name="connsiteX56" fmla="*/ 302221 w 1726658"/>
                    <a:gd name="connsiteY56" fmla="*/ 206177 h 403300"/>
                    <a:gd name="connsiteX57" fmla="*/ 302221 w 1726658"/>
                    <a:gd name="connsiteY57" fmla="*/ 206177 h 403300"/>
                    <a:gd name="connsiteX58" fmla="*/ 302221 w 1726658"/>
                    <a:gd name="connsiteY58" fmla="*/ 206177 h 403300"/>
                    <a:gd name="connsiteX59" fmla="*/ 198436 w 1726658"/>
                    <a:gd name="connsiteY59" fmla="*/ 186674 h 403300"/>
                    <a:gd name="connsiteX60" fmla="*/ 168484 w 1726658"/>
                    <a:gd name="connsiteY60" fmla="*/ 188067 h 403300"/>
                    <a:gd name="connsiteX61" fmla="*/ 112064 w 1726658"/>
                    <a:gd name="connsiteY61" fmla="*/ 199909 h 403300"/>
                    <a:gd name="connsiteX62" fmla="*/ 86988 w 1726658"/>
                    <a:gd name="connsiteY62" fmla="*/ 210357 h 403300"/>
                    <a:gd name="connsiteX63" fmla="*/ 75147 w 1726658"/>
                    <a:gd name="connsiteY63" fmla="*/ 216626 h 403300"/>
                    <a:gd name="connsiteX64" fmla="*/ 28479 w 1726658"/>
                    <a:gd name="connsiteY64" fmla="*/ 258418 h 403300"/>
                    <a:gd name="connsiteX65" fmla="*/ 16637 w 1726658"/>
                    <a:gd name="connsiteY65" fmla="*/ 275832 h 403300"/>
                    <a:gd name="connsiteX66" fmla="*/ 2010 w 1726658"/>
                    <a:gd name="connsiteY66" fmla="*/ 314839 h 403300"/>
                    <a:gd name="connsiteX67" fmla="*/ 2706 w 1726658"/>
                    <a:gd name="connsiteY67" fmla="*/ 357328 h 403300"/>
                    <a:gd name="connsiteX68" fmla="*/ 6189 w 1726658"/>
                    <a:gd name="connsiteY68" fmla="*/ 369866 h 403300"/>
                    <a:gd name="connsiteX69" fmla="*/ 10368 w 1726658"/>
                    <a:gd name="connsiteY69" fmla="*/ 381707 h 403300"/>
                    <a:gd name="connsiteX70" fmla="*/ 21513 w 1726658"/>
                    <a:gd name="connsiteY70" fmla="*/ 403300 h 403300"/>
                    <a:gd name="connsiteX71" fmla="*/ 1564362 w 1726658"/>
                    <a:gd name="connsiteY71" fmla="*/ 403300 h 403300"/>
                    <a:gd name="connsiteX72" fmla="*/ 1604066 w 1726658"/>
                    <a:gd name="connsiteY72" fmla="*/ 369866 h 403300"/>
                    <a:gd name="connsiteX73" fmla="*/ 1613121 w 1726658"/>
                    <a:gd name="connsiteY73" fmla="*/ 360811 h 403300"/>
                    <a:gd name="connsiteX74" fmla="*/ 1630534 w 1726658"/>
                    <a:gd name="connsiteY74" fmla="*/ 342701 h 403300"/>
                    <a:gd name="connsiteX75" fmla="*/ 1647252 w 1726658"/>
                    <a:gd name="connsiteY75" fmla="*/ 323894 h 403300"/>
                    <a:gd name="connsiteX76" fmla="*/ 1661879 w 1726658"/>
                    <a:gd name="connsiteY76" fmla="*/ 304391 h 403300"/>
                    <a:gd name="connsiteX77" fmla="*/ 1692527 w 1726658"/>
                    <a:gd name="connsiteY77" fmla="*/ 254239 h 403300"/>
                    <a:gd name="connsiteX78" fmla="*/ 1700189 w 1726658"/>
                    <a:gd name="connsiteY78" fmla="*/ 238219 h 403300"/>
                    <a:gd name="connsiteX79" fmla="*/ 1701583 w 1726658"/>
                    <a:gd name="connsiteY79" fmla="*/ 236129 h 403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1726658" h="403300">
                      <a:moveTo>
                        <a:pt x="1701583" y="236129"/>
                      </a:moveTo>
                      <a:cubicBezTo>
                        <a:pt x="1701583" y="236129"/>
                        <a:pt x="1701583" y="235433"/>
                        <a:pt x="1702279" y="235433"/>
                      </a:cubicBezTo>
                      <a:cubicBezTo>
                        <a:pt x="1703672" y="231950"/>
                        <a:pt x="1705065" y="228467"/>
                        <a:pt x="1706458" y="224288"/>
                      </a:cubicBezTo>
                      <a:cubicBezTo>
                        <a:pt x="1706458" y="223591"/>
                        <a:pt x="1707154" y="222895"/>
                        <a:pt x="1707154" y="222198"/>
                      </a:cubicBezTo>
                      <a:cubicBezTo>
                        <a:pt x="1707852" y="220805"/>
                        <a:pt x="1707852" y="219412"/>
                        <a:pt x="1708548" y="218019"/>
                      </a:cubicBezTo>
                      <a:cubicBezTo>
                        <a:pt x="1709941" y="214536"/>
                        <a:pt x="1710637" y="211053"/>
                        <a:pt x="1712031" y="208267"/>
                      </a:cubicBezTo>
                      <a:cubicBezTo>
                        <a:pt x="1712727" y="206177"/>
                        <a:pt x="1713424" y="204088"/>
                        <a:pt x="1714120" y="201998"/>
                      </a:cubicBezTo>
                      <a:cubicBezTo>
                        <a:pt x="1714817" y="198516"/>
                        <a:pt x="1716210" y="195729"/>
                        <a:pt x="1716906" y="192247"/>
                      </a:cubicBezTo>
                      <a:cubicBezTo>
                        <a:pt x="1716906" y="190854"/>
                        <a:pt x="1717603" y="189461"/>
                        <a:pt x="1717603" y="188067"/>
                      </a:cubicBezTo>
                      <a:cubicBezTo>
                        <a:pt x="1717603" y="187371"/>
                        <a:pt x="1718300" y="186674"/>
                        <a:pt x="1718300" y="185978"/>
                      </a:cubicBezTo>
                      <a:cubicBezTo>
                        <a:pt x="1718996" y="182495"/>
                        <a:pt x="1719693" y="179709"/>
                        <a:pt x="1720389" y="176226"/>
                      </a:cubicBezTo>
                      <a:cubicBezTo>
                        <a:pt x="1721085" y="174137"/>
                        <a:pt x="1721085" y="172047"/>
                        <a:pt x="1721783" y="169957"/>
                      </a:cubicBezTo>
                      <a:cubicBezTo>
                        <a:pt x="1722479" y="166475"/>
                        <a:pt x="1723175" y="162992"/>
                        <a:pt x="1723175" y="159509"/>
                      </a:cubicBezTo>
                      <a:cubicBezTo>
                        <a:pt x="1723175" y="158812"/>
                        <a:pt x="1723175" y="158116"/>
                        <a:pt x="1723175" y="157419"/>
                      </a:cubicBezTo>
                      <a:cubicBezTo>
                        <a:pt x="1723175" y="156027"/>
                        <a:pt x="1723175" y="155330"/>
                        <a:pt x="1723872" y="153937"/>
                      </a:cubicBezTo>
                      <a:cubicBezTo>
                        <a:pt x="1724568" y="149757"/>
                        <a:pt x="1724568" y="146275"/>
                        <a:pt x="1725265" y="142096"/>
                      </a:cubicBezTo>
                      <a:cubicBezTo>
                        <a:pt x="1725265" y="140702"/>
                        <a:pt x="1725265" y="139309"/>
                        <a:pt x="1725962" y="137916"/>
                      </a:cubicBezTo>
                      <a:cubicBezTo>
                        <a:pt x="1726658" y="127468"/>
                        <a:pt x="1726658" y="117020"/>
                        <a:pt x="1726658" y="106571"/>
                      </a:cubicBezTo>
                      <a:cubicBezTo>
                        <a:pt x="1726658" y="105875"/>
                        <a:pt x="1726658" y="105178"/>
                        <a:pt x="1726658" y="104482"/>
                      </a:cubicBezTo>
                      <a:cubicBezTo>
                        <a:pt x="1726658" y="100303"/>
                        <a:pt x="1725962" y="95427"/>
                        <a:pt x="1725962" y="91247"/>
                      </a:cubicBezTo>
                      <a:cubicBezTo>
                        <a:pt x="1725962" y="89855"/>
                        <a:pt x="1725962" y="88461"/>
                        <a:pt x="1725265" y="87765"/>
                      </a:cubicBezTo>
                      <a:cubicBezTo>
                        <a:pt x="1724568" y="84282"/>
                        <a:pt x="1724568" y="80103"/>
                        <a:pt x="1723872" y="76620"/>
                      </a:cubicBezTo>
                      <a:cubicBezTo>
                        <a:pt x="1723872" y="75227"/>
                        <a:pt x="1723175" y="73834"/>
                        <a:pt x="1723175" y="72441"/>
                      </a:cubicBezTo>
                      <a:cubicBezTo>
                        <a:pt x="1722479" y="68958"/>
                        <a:pt x="1721783" y="65476"/>
                        <a:pt x="1721085" y="61296"/>
                      </a:cubicBezTo>
                      <a:cubicBezTo>
                        <a:pt x="1721085" y="59903"/>
                        <a:pt x="1720389" y="58510"/>
                        <a:pt x="1720389" y="57813"/>
                      </a:cubicBezTo>
                      <a:cubicBezTo>
                        <a:pt x="1720389" y="57813"/>
                        <a:pt x="1720389" y="57813"/>
                        <a:pt x="1720389" y="57117"/>
                      </a:cubicBezTo>
                      <a:cubicBezTo>
                        <a:pt x="1719693" y="53634"/>
                        <a:pt x="1718996" y="50151"/>
                        <a:pt x="1717603" y="46669"/>
                      </a:cubicBezTo>
                      <a:cubicBezTo>
                        <a:pt x="1717603" y="45972"/>
                        <a:pt x="1717603" y="45972"/>
                        <a:pt x="1717603" y="45276"/>
                      </a:cubicBezTo>
                      <a:cubicBezTo>
                        <a:pt x="1717603" y="44579"/>
                        <a:pt x="1716906" y="43186"/>
                        <a:pt x="1716906" y="42489"/>
                      </a:cubicBezTo>
                      <a:cubicBezTo>
                        <a:pt x="1715513" y="39006"/>
                        <a:pt x="1714817" y="34827"/>
                        <a:pt x="1713424" y="31345"/>
                      </a:cubicBezTo>
                      <a:cubicBezTo>
                        <a:pt x="1712727" y="29951"/>
                        <a:pt x="1712727" y="29255"/>
                        <a:pt x="1712031" y="27862"/>
                      </a:cubicBezTo>
                      <a:cubicBezTo>
                        <a:pt x="1710637" y="23683"/>
                        <a:pt x="1709244" y="19503"/>
                        <a:pt x="1707154" y="15324"/>
                      </a:cubicBezTo>
                      <a:cubicBezTo>
                        <a:pt x="1707154" y="14627"/>
                        <a:pt x="1707154" y="14627"/>
                        <a:pt x="1706458" y="13931"/>
                      </a:cubicBezTo>
                      <a:cubicBezTo>
                        <a:pt x="1706458" y="13931"/>
                        <a:pt x="1706458" y="13931"/>
                        <a:pt x="1706458" y="13235"/>
                      </a:cubicBezTo>
                      <a:cubicBezTo>
                        <a:pt x="1704369" y="9055"/>
                        <a:pt x="1702975" y="4876"/>
                        <a:pt x="1700886" y="696"/>
                      </a:cubicBezTo>
                      <a:cubicBezTo>
                        <a:pt x="1700886" y="696"/>
                        <a:pt x="1700886" y="0"/>
                        <a:pt x="1700189" y="0"/>
                      </a:cubicBezTo>
                      <a:cubicBezTo>
                        <a:pt x="1538591" y="164385"/>
                        <a:pt x="1285048" y="270260"/>
                        <a:pt x="1000857" y="270260"/>
                      </a:cubicBezTo>
                      <a:cubicBezTo>
                        <a:pt x="729204" y="270260"/>
                        <a:pt x="486806" y="174137"/>
                        <a:pt x="324511" y="22290"/>
                      </a:cubicBezTo>
                      <a:cubicBezTo>
                        <a:pt x="324511" y="22290"/>
                        <a:pt x="324511" y="22290"/>
                        <a:pt x="324511" y="22290"/>
                      </a:cubicBezTo>
                      <a:cubicBezTo>
                        <a:pt x="322421" y="26469"/>
                        <a:pt x="320331" y="30648"/>
                        <a:pt x="318242" y="34827"/>
                      </a:cubicBezTo>
                      <a:cubicBezTo>
                        <a:pt x="318242" y="34827"/>
                        <a:pt x="318242" y="34827"/>
                        <a:pt x="318242" y="34827"/>
                      </a:cubicBezTo>
                      <a:cubicBezTo>
                        <a:pt x="316152" y="39006"/>
                        <a:pt x="314759" y="43186"/>
                        <a:pt x="312669" y="48062"/>
                      </a:cubicBezTo>
                      <a:cubicBezTo>
                        <a:pt x="312669" y="48062"/>
                        <a:pt x="312669" y="48062"/>
                        <a:pt x="312669" y="48062"/>
                      </a:cubicBezTo>
                      <a:cubicBezTo>
                        <a:pt x="304311" y="70351"/>
                        <a:pt x="299435" y="94034"/>
                        <a:pt x="297345" y="119109"/>
                      </a:cubicBezTo>
                      <a:cubicBezTo>
                        <a:pt x="297345" y="119109"/>
                        <a:pt x="297345" y="119109"/>
                        <a:pt x="297345" y="119109"/>
                      </a:cubicBezTo>
                      <a:cubicBezTo>
                        <a:pt x="296649" y="123985"/>
                        <a:pt x="296649" y="128861"/>
                        <a:pt x="296649" y="133737"/>
                      </a:cubicBezTo>
                      <a:cubicBezTo>
                        <a:pt x="296649" y="133737"/>
                        <a:pt x="296649" y="133737"/>
                        <a:pt x="296649" y="133737"/>
                      </a:cubicBezTo>
                      <a:cubicBezTo>
                        <a:pt x="296649" y="137220"/>
                        <a:pt x="296649" y="141399"/>
                        <a:pt x="296649" y="144882"/>
                      </a:cubicBezTo>
                      <a:cubicBezTo>
                        <a:pt x="296649" y="144882"/>
                        <a:pt x="296649" y="145578"/>
                        <a:pt x="296649" y="145578"/>
                      </a:cubicBezTo>
                      <a:cubicBezTo>
                        <a:pt x="296649" y="153240"/>
                        <a:pt x="297345" y="160902"/>
                        <a:pt x="298042" y="169261"/>
                      </a:cubicBezTo>
                      <a:cubicBezTo>
                        <a:pt x="298042" y="169261"/>
                        <a:pt x="298042" y="169957"/>
                        <a:pt x="298042" y="169957"/>
                      </a:cubicBezTo>
                      <a:cubicBezTo>
                        <a:pt x="298042" y="169957"/>
                        <a:pt x="298042" y="170654"/>
                        <a:pt x="298042" y="170654"/>
                      </a:cubicBezTo>
                      <a:cubicBezTo>
                        <a:pt x="298042" y="173440"/>
                        <a:pt x="298738" y="176923"/>
                        <a:pt x="298738" y="179709"/>
                      </a:cubicBezTo>
                      <a:cubicBezTo>
                        <a:pt x="298738" y="181102"/>
                        <a:pt x="298738" y="181798"/>
                        <a:pt x="299435" y="183192"/>
                      </a:cubicBezTo>
                      <a:cubicBezTo>
                        <a:pt x="299435" y="185978"/>
                        <a:pt x="300132" y="188764"/>
                        <a:pt x="300132" y="191550"/>
                      </a:cubicBezTo>
                      <a:cubicBezTo>
                        <a:pt x="300132" y="192943"/>
                        <a:pt x="300132" y="193640"/>
                        <a:pt x="300828" y="195033"/>
                      </a:cubicBezTo>
                      <a:cubicBezTo>
                        <a:pt x="301525" y="198516"/>
                        <a:pt x="302221" y="202695"/>
                        <a:pt x="302221" y="206177"/>
                      </a:cubicBezTo>
                      <a:lnTo>
                        <a:pt x="302221" y="206177"/>
                      </a:lnTo>
                      <a:lnTo>
                        <a:pt x="302221" y="206177"/>
                      </a:lnTo>
                      <a:cubicBezTo>
                        <a:pt x="269483" y="193640"/>
                        <a:pt x="233960" y="187371"/>
                        <a:pt x="198436" y="186674"/>
                      </a:cubicBezTo>
                      <a:cubicBezTo>
                        <a:pt x="188684" y="186674"/>
                        <a:pt x="178236" y="186674"/>
                        <a:pt x="168484" y="188067"/>
                      </a:cubicBezTo>
                      <a:cubicBezTo>
                        <a:pt x="148981" y="190157"/>
                        <a:pt x="129478" y="193640"/>
                        <a:pt x="112064" y="199909"/>
                      </a:cubicBezTo>
                      <a:cubicBezTo>
                        <a:pt x="103009" y="202695"/>
                        <a:pt x="94651" y="206177"/>
                        <a:pt x="86988" y="210357"/>
                      </a:cubicBezTo>
                      <a:cubicBezTo>
                        <a:pt x="82809" y="212447"/>
                        <a:pt x="79326" y="214536"/>
                        <a:pt x="75147" y="216626"/>
                      </a:cubicBezTo>
                      <a:cubicBezTo>
                        <a:pt x="57734" y="227074"/>
                        <a:pt x="41713" y="241702"/>
                        <a:pt x="28479" y="258418"/>
                      </a:cubicBezTo>
                      <a:cubicBezTo>
                        <a:pt x="24299" y="263991"/>
                        <a:pt x="20120" y="269563"/>
                        <a:pt x="16637" y="275832"/>
                      </a:cubicBezTo>
                      <a:cubicBezTo>
                        <a:pt x="9672" y="287673"/>
                        <a:pt x="4796" y="300908"/>
                        <a:pt x="2010" y="314839"/>
                      </a:cubicBezTo>
                      <a:cubicBezTo>
                        <a:pt x="-776" y="328770"/>
                        <a:pt x="-776" y="342701"/>
                        <a:pt x="2706" y="357328"/>
                      </a:cubicBezTo>
                      <a:cubicBezTo>
                        <a:pt x="3403" y="361508"/>
                        <a:pt x="4796" y="365687"/>
                        <a:pt x="6189" y="369866"/>
                      </a:cubicBezTo>
                      <a:cubicBezTo>
                        <a:pt x="7582" y="374045"/>
                        <a:pt x="8975" y="377528"/>
                        <a:pt x="10368" y="381707"/>
                      </a:cubicBezTo>
                      <a:cubicBezTo>
                        <a:pt x="13155" y="389369"/>
                        <a:pt x="17334" y="396335"/>
                        <a:pt x="21513" y="403300"/>
                      </a:cubicBezTo>
                      <a:lnTo>
                        <a:pt x="1564362" y="403300"/>
                      </a:lnTo>
                      <a:cubicBezTo>
                        <a:pt x="1578293" y="392852"/>
                        <a:pt x="1591528" y="381707"/>
                        <a:pt x="1604066" y="369866"/>
                      </a:cubicBezTo>
                      <a:cubicBezTo>
                        <a:pt x="1607549" y="367080"/>
                        <a:pt x="1610335" y="364294"/>
                        <a:pt x="1613121" y="360811"/>
                      </a:cubicBezTo>
                      <a:cubicBezTo>
                        <a:pt x="1619390" y="354542"/>
                        <a:pt x="1624963" y="348969"/>
                        <a:pt x="1630534" y="342701"/>
                      </a:cubicBezTo>
                      <a:cubicBezTo>
                        <a:pt x="1636107" y="336432"/>
                        <a:pt x="1641680" y="330163"/>
                        <a:pt x="1647252" y="323894"/>
                      </a:cubicBezTo>
                      <a:cubicBezTo>
                        <a:pt x="1652824" y="317625"/>
                        <a:pt x="1657700" y="311356"/>
                        <a:pt x="1661879" y="304391"/>
                      </a:cubicBezTo>
                      <a:cubicBezTo>
                        <a:pt x="1673721" y="288370"/>
                        <a:pt x="1684169" y="271653"/>
                        <a:pt x="1692527" y="254239"/>
                      </a:cubicBezTo>
                      <a:cubicBezTo>
                        <a:pt x="1695313" y="248667"/>
                        <a:pt x="1697403" y="243791"/>
                        <a:pt x="1700189" y="238219"/>
                      </a:cubicBezTo>
                      <a:cubicBezTo>
                        <a:pt x="1700886" y="238915"/>
                        <a:pt x="1701583" y="237522"/>
                        <a:pt x="1701583" y="236129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EC4FF1AB-54E2-C78E-88D5-C1800DD6FA48}"/>
                    </a:ext>
                  </a:extLst>
                </p:cNvPr>
                <p:cNvSpPr/>
                <p:nvPr/>
              </p:nvSpPr>
              <p:spPr>
                <a:xfrm>
                  <a:off x="8437787" y="5261612"/>
                  <a:ext cx="1374981" cy="725804"/>
                </a:xfrm>
                <a:custGeom>
                  <a:avLst/>
                  <a:gdLst>
                    <a:gd name="connsiteX0" fmla="*/ 1374982 w 1374981"/>
                    <a:gd name="connsiteY0" fmla="*/ 455541 h 725804"/>
                    <a:gd name="connsiteX1" fmla="*/ 1370803 w 1374981"/>
                    <a:gd name="connsiteY1" fmla="*/ 447183 h 725804"/>
                    <a:gd name="connsiteX2" fmla="*/ 1369410 w 1374981"/>
                    <a:gd name="connsiteY2" fmla="*/ 444397 h 725804"/>
                    <a:gd name="connsiteX3" fmla="*/ 1364534 w 1374981"/>
                    <a:gd name="connsiteY3" fmla="*/ 435341 h 725804"/>
                    <a:gd name="connsiteX4" fmla="*/ 1363141 w 1374981"/>
                    <a:gd name="connsiteY4" fmla="*/ 432555 h 725804"/>
                    <a:gd name="connsiteX5" fmla="*/ 1358265 w 1374981"/>
                    <a:gd name="connsiteY5" fmla="*/ 424197 h 725804"/>
                    <a:gd name="connsiteX6" fmla="*/ 1356175 w 1374981"/>
                    <a:gd name="connsiteY6" fmla="*/ 420714 h 725804"/>
                    <a:gd name="connsiteX7" fmla="*/ 1351299 w 1374981"/>
                    <a:gd name="connsiteY7" fmla="*/ 413052 h 725804"/>
                    <a:gd name="connsiteX8" fmla="*/ 1348514 w 1374981"/>
                    <a:gd name="connsiteY8" fmla="*/ 409569 h 725804"/>
                    <a:gd name="connsiteX9" fmla="*/ 1342941 w 1374981"/>
                    <a:gd name="connsiteY9" fmla="*/ 402604 h 725804"/>
                    <a:gd name="connsiteX10" fmla="*/ 1340155 w 1374981"/>
                    <a:gd name="connsiteY10" fmla="*/ 398425 h 725804"/>
                    <a:gd name="connsiteX11" fmla="*/ 1334583 w 1374981"/>
                    <a:gd name="connsiteY11" fmla="*/ 392156 h 725804"/>
                    <a:gd name="connsiteX12" fmla="*/ 1331100 w 1374981"/>
                    <a:gd name="connsiteY12" fmla="*/ 387976 h 725804"/>
                    <a:gd name="connsiteX13" fmla="*/ 1325527 w 1374981"/>
                    <a:gd name="connsiteY13" fmla="*/ 381708 h 725804"/>
                    <a:gd name="connsiteX14" fmla="*/ 1321348 w 1374981"/>
                    <a:gd name="connsiteY14" fmla="*/ 377528 h 725804"/>
                    <a:gd name="connsiteX15" fmla="*/ 1315775 w 1374981"/>
                    <a:gd name="connsiteY15" fmla="*/ 371956 h 725804"/>
                    <a:gd name="connsiteX16" fmla="*/ 1311596 w 1374981"/>
                    <a:gd name="connsiteY16" fmla="*/ 367777 h 725804"/>
                    <a:gd name="connsiteX17" fmla="*/ 1306024 w 1374981"/>
                    <a:gd name="connsiteY17" fmla="*/ 362901 h 725804"/>
                    <a:gd name="connsiteX18" fmla="*/ 1301148 w 1374981"/>
                    <a:gd name="connsiteY18" fmla="*/ 358721 h 725804"/>
                    <a:gd name="connsiteX19" fmla="*/ 1295575 w 1374981"/>
                    <a:gd name="connsiteY19" fmla="*/ 353846 h 725804"/>
                    <a:gd name="connsiteX20" fmla="*/ 1290004 w 1374981"/>
                    <a:gd name="connsiteY20" fmla="*/ 349666 h 725804"/>
                    <a:gd name="connsiteX21" fmla="*/ 1284431 w 1374981"/>
                    <a:gd name="connsiteY21" fmla="*/ 345487 h 725804"/>
                    <a:gd name="connsiteX22" fmla="*/ 1278162 w 1374981"/>
                    <a:gd name="connsiteY22" fmla="*/ 341308 h 725804"/>
                    <a:gd name="connsiteX23" fmla="*/ 1272590 w 1374981"/>
                    <a:gd name="connsiteY23" fmla="*/ 337825 h 725804"/>
                    <a:gd name="connsiteX24" fmla="*/ 1265624 w 1374981"/>
                    <a:gd name="connsiteY24" fmla="*/ 333646 h 725804"/>
                    <a:gd name="connsiteX25" fmla="*/ 1260748 w 1374981"/>
                    <a:gd name="connsiteY25" fmla="*/ 330163 h 725804"/>
                    <a:gd name="connsiteX26" fmla="*/ 1252390 w 1374981"/>
                    <a:gd name="connsiteY26" fmla="*/ 325287 h 725804"/>
                    <a:gd name="connsiteX27" fmla="*/ 1248211 w 1374981"/>
                    <a:gd name="connsiteY27" fmla="*/ 322501 h 725804"/>
                    <a:gd name="connsiteX28" fmla="*/ 1234976 w 1374981"/>
                    <a:gd name="connsiteY28" fmla="*/ 315536 h 725804"/>
                    <a:gd name="connsiteX29" fmla="*/ 1088005 w 1374981"/>
                    <a:gd name="connsiteY29" fmla="*/ 110751 h 725804"/>
                    <a:gd name="connsiteX30" fmla="*/ 1051088 w 1374981"/>
                    <a:gd name="connsiteY30" fmla="*/ 87068 h 725804"/>
                    <a:gd name="connsiteX31" fmla="*/ 970289 w 1374981"/>
                    <a:gd name="connsiteY31" fmla="*/ 48062 h 725804"/>
                    <a:gd name="connsiteX32" fmla="*/ 927800 w 1374981"/>
                    <a:gd name="connsiteY32" fmla="*/ 32738 h 725804"/>
                    <a:gd name="connsiteX33" fmla="*/ 906206 w 1374981"/>
                    <a:gd name="connsiteY33" fmla="*/ 26469 h 725804"/>
                    <a:gd name="connsiteX34" fmla="*/ 818442 w 1374981"/>
                    <a:gd name="connsiteY34" fmla="*/ 7662 h 725804"/>
                    <a:gd name="connsiteX35" fmla="*/ 796152 w 1374981"/>
                    <a:gd name="connsiteY35" fmla="*/ 4876 h 725804"/>
                    <a:gd name="connsiteX36" fmla="*/ 709780 w 1374981"/>
                    <a:gd name="connsiteY36" fmla="*/ 0 h 725804"/>
                    <a:gd name="connsiteX37" fmla="*/ 688884 w 1374981"/>
                    <a:gd name="connsiteY37" fmla="*/ 697 h 725804"/>
                    <a:gd name="connsiteX38" fmla="*/ 668684 w 1374981"/>
                    <a:gd name="connsiteY38" fmla="*/ 2090 h 725804"/>
                    <a:gd name="connsiteX39" fmla="*/ 453451 w 1374981"/>
                    <a:gd name="connsiteY39" fmla="*/ 89855 h 725804"/>
                    <a:gd name="connsiteX40" fmla="*/ 440914 w 1374981"/>
                    <a:gd name="connsiteY40" fmla="*/ 102392 h 725804"/>
                    <a:gd name="connsiteX41" fmla="*/ 388673 w 1374981"/>
                    <a:gd name="connsiteY41" fmla="*/ 173440 h 725804"/>
                    <a:gd name="connsiteX42" fmla="*/ 354542 w 1374981"/>
                    <a:gd name="connsiteY42" fmla="*/ 257026 h 725804"/>
                    <a:gd name="connsiteX43" fmla="*/ 345487 w 1374981"/>
                    <a:gd name="connsiteY43" fmla="*/ 293246 h 725804"/>
                    <a:gd name="connsiteX44" fmla="*/ 342004 w 1374981"/>
                    <a:gd name="connsiteY44" fmla="*/ 312053 h 725804"/>
                    <a:gd name="connsiteX45" fmla="*/ 332253 w 1374981"/>
                    <a:gd name="connsiteY45" fmla="*/ 427680 h 725804"/>
                    <a:gd name="connsiteX46" fmla="*/ 287673 w 1374981"/>
                    <a:gd name="connsiteY46" fmla="*/ 403997 h 725804"/>
                    <a:gd name="connsiteX47" fmla="*/ 255633 w 1374981"/>
                    <a:gd name="connsiteY47" fmla="*/ 392852 h 725804"/>
                    <a:gd name="connsiteX48" fmla="*/ 222198 w 1374981"/>
                    <a:gd name="connsiteY48" fmla="*/ 385190 h 725804"/>
                    <a:gd name="connsiteX49" fmla="*/ 155330 w 1374981"/>
                    <a:gd name="connsiteY49" fmla="*/ 381708 h 725804"/>
                    <a:gd name="connsiteX50" fmla="*/ 123289 w 1374981"/>
                    <a:gd name="connsiteY50" fmla="*/ 386583 h 725804"/>
                    <a:gd name="connsiteX51" fmla="*/ 107965 w 1374981"/>
                    <a:gd name="connsiteY51" fmla="*/ 390763 h 725804"/>
                    <a:gd name="connsiteX52" fmla="*/ 79406 w 1374981"/>
                    <a:gd name="connsiteY52" fmla="*/ 401907 h 725804"/>
                    <a:gd name="connsiteX53" fmla="*/ 66868 w 1374981"/>
                    <a:gd name="connsiteY53" fmla="*/ 408873 h 725804"/>
                    <a:gd name="connsiteX54" fmla="*/ 64082 w 1374981"/>
                    <a:gd name="connsiteY54" fmla="*/ 410266 h 725804"/>
                    <a:gd name="connsiteX55" fmla="*/ 52937 w 1374981"/>
                    <a:gd name="connsiteY55" fmla="*/ 417928 h 725804"/>
                    <a:gd name="connsiteX56" fmla="*/ 52241 w 1374981"/>
                    <a:gd name="connsiteY56" fmla="*/ 418625 h 725804"/>
                    <a:gd name="connsiteX57" fmla="*/ 42489 w 1374981"/>
                    <a:gd name="connsiteY57" fmla="*/ 426286 h 725804"/>
                    <a:gd name="connsiteX58" fmla="*/ 40400 w 1374981"/>
                    <a:gd name="connsiteY58" fmla="*/ 428376 h 725804"/>
                    <a:gd name="connsiteX59" fmla="*/ 30648 w 1374981"/>
                    <a:gd name="connsiteY59" fmla="*/ 436735 h 725804"/>
                    <a:gd name="connsiteX60" fmla="*/ 29951 w 1374981"/>
                    <a:gd name="connsiteY60" fmla="*/ 437431 h 725804"/>
                    <a:gd name="connsiteX61" fmla="*/ 21593 w 1374981"/>
                    <a:gd name="connsiteY61" fmla="*/ 445790 h 725804"/>
                    <a:gd name="connsiteX62" fmla="*/ 20200 w 1374981"/>
                    <a:gd name="connsiteY62" fmla="*/ 447880 h 725804"/>
                    <a:gd name="connsiteX63" fmla="*/ 12538 w 1374981"/>
                    <a:gd name="connsiteY63" fmla="*/ 457631 h 725804"/>
                    <a:gd name="connsiteX64" fmla="*/ 11841 w 1374981"/>
                    <a:gd name="connsiteY64" fmla="*/ 458328 h 725804"/>
                    <a:gd name="connsiteX65" fmla="*/ 5572 w 1374981"/>
                    <a:gd name="connsiteY65" fmla="*/ 468079 h 725804"/>
                    <a:gd name="connsiteX66" fmla="*/ 4179 w 1374981"/>
                    <a:gd name="connsiteY66" fmla="*/ 470169 h 725804"/>
                    <a:gd name="connsiteX67" fmla="*/ 0 w 1374981"/>
                    <a:gd name="connsiteY67" fmla="*/ 477831 h 725804"/>
                    <a:gd name="connsiteX68" fmla="*/ 676346 w 1374981"/>
                    <a:gd name="connsiteY68" fmla="*/ 725801 h 725804"/>
                    <a:gd name="connsiteX69" fmla="*/ 1374982 w 1374981"/>
                    <a:gd name="connsiteY69" fmla="*/ 455541 h 725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</a:cxnLst>
                  <a:rect l="l" t="t" r="r" b="b"/>
                  <a:pathLst>
                    <a:path w="1374981" h="725804">
                      <a:moveTo>
                        <a:pt x="1374982" y="455541"/>
                      </a:moveTo>
                      <a:cubicBezTo>
                        <a:pt x="1373589" y="452755"/>
                        <a:pt x="1372195" y="449969"/>
                        <a:pt x="1370803" y="447183"/>
                      </a:cubicBezTo>
                      <a:cubicBezTo>
                        <a:pt x="1370106" y="446486"/>
                        <a:pt x="1370106" y="445790"/>
                        <a:pt x="1369410" y="444397"/>
                      </a:cubicBezTo>
                      <a:cubicBezTo>
                        <a:pt x="1368016" y="441610"/>
                        <a:pt x="1365927" y="438824"/>
                        <a:pt x="1364534" y="435341"/>
                      </a:cubicBezTo>
                      <a:cubicBezTo>
                        <a:pt x="1363837" y="434645"/>
                        <a:pt x="1363141" y="433252"/>
                        <a:pt x="1363141" y="432555"/>
                      </a:cubicBezTo>
                      <a:cubicBezTo>
                        <a:pt x="1361747" y="429769"/>
                        <a:pt x="1359658" y="426983"/>
                        <a:pt x="1358265" y="424197"/>
                      </a:cubicBezTo>
                      <a:cubicBezTo>
                        <a:pt x="1357568" y="422804"/>
                        <a:pt x="1356872" y="422107"/>
                        <a:pt x="1356175" y="420714"/>
                      </a:cubicBezTo>
                      <a:cubicBezTo>
                        <a:pt x="1354782" y="417928"/>
                        <a:pt x="1352693" y="415838"/>
                        <a:pt x="1351299" y="413052"/>
                      </a:cubicBezTo>
                      <a:cubicBezTo>
                        <a:pt x="1350603" y="411659"/>
                        <a:pt x="1349906" y="410266"/>
                        <a:pt x="1348514" y="409569"/>
                      </a:cubicBezTo>
                      <a:cubicBezTo>
                        <a:pt x="1347120" y="407480"/>
                        <a:pt x="1345031" y="404694"/>
                        <a:pt x="1342941" y="402604"/>
                      </a:cubicBezTo>
                      <a:cubicBezTo>
                        <a:pt x="1342245" y="401211"/>
                        <a:pt x="1340851" y="399818"/>
                        <a:pt x="1340155" y="398425"/>
                      </a:cubicBezTo>
                      <a:cubicBezTo>
                        <a:pt x="1338065" y="396335"/>
                        <a:pt x="1336672" y="394245"/>
                        <a:pt x="1334583" y="392156"/>
                      </a:cubicBezTo>
                      <a:cubicBezTo>
                        <a:pt x="1333189" y="390763"/>
                        <a:pt x="1332493" y="389369"/>
                        <a:pt x="1331100" y="387976"/>
                      </a:cubicBezTo>
                      <a:cubicBezTo>
                        <a:pt x="1329010" y="385887"/>
                        <a:pt x="1327617" y="383797"/>
                        <a:pt x="1325527" y="381708"/>
                      </a:cubicBezTo>
                      <a:cubicBezTo>
                        <a:pt x="1324134" y="380314"/>
                        <a:pt x="1322741" y="378921"/>
                        <a:pt x="1321348" y="377528"/>
                      </a:cubicBezTo>
                      <a:cubicBezTo>
                        <a:pt x="1319258" y="375439"/>
                        <a:pt x="1317865" y="374045"/>
                        <a:pt x="1315775" y="371956"/>
                      </a:cubicBezTo>
                      <a:cubicBezTo>
                        <a:pt x="1314383" y="370563"/>
                        <a:pt x="1312989" y="369169"/>
                        <a:pt x="1311596" y="367777"/>
                      </a:cubicBezTo>
                      <a:cubicBezTo>
                        <a:pt x="1309506" y="366384"/>
                        <a:pt x="1308114" y="364294"/>
                        <a:pt x="1306024" y="362901"/>
                      </a:cubicBezTo>
                      <a:cubicBezTo>
                        <a:pt x="1304631" y="361508"/>
                        <a:pt x="1302541" y="360114"/>
                        <a:pt x="1301148" y="358721"/>
                      </a:cubicBezTo>
                      <a:cubicBezTo>
                        <a:pt x="1299058" y="357329"/>
                        <a:pt x="1297665" y="355239"/>
                        <a:pt x="1295575" y="353846"/>
                      </a:cubicBezTo>
                      <a:cubicBezTo>
                        <a:pt x="1293486" y="352453"/>
                        <a:pt x="1292093" y="351059"/>
                        <a:pt x="1290004" y="349666"/>
                      </a:cubicBezTo>
                      <a:cubicBezTo>
                        <a:pt x="1287914" y="348273"/>
                        <a:pt x="1286521" y="346880"/>
                        <a:pt x="1284431" y="345487"/>
                      </a:cubicBezTo>
                      <a:cubicBezTo>
                        <a:pt x="1282342" y="344094"/>
                        <a:pt x="1280252" y="342701"/>
                        <a:pt x="1278162" y="341308"/>
                      </a:cubicBezTo>
                      <a:cubicBezTo>
                        <a:pt x="1276073" y="339915"/>
                        <a:pt x="1274679" y="338522"/>
                        <a:pt x="1272590" y="337825"/>
                      </a:cubicBezTo>
                      <a:cubicBezTo>
                        <a:pt x="1270500" y="336432"/>
                        <a:pt x="1267714" y="335039"/>
                        <a:pt x="1265624" y="333646"/>
                      </a:cubicBezTo>
                      <a:cubicBezTo>
                        <a:pt x="1264231" y="332253"/>
                        <a:pt x="1262142" y="331556"/>
                        <a:pt x="1260748" y="330163"/>
                      </a:cubicBezTo>
                      <a:cubicBezTo>
                        <a:pt x="1257963" y="328770"/>
                        <a:pt x="1255176" y="326680"/>
                        <a:pt x="1252390" y="325287"/>
                      </a:cubicBezTo>
                      <a:cubicBezTo>
                        <a:pt x="1250997" y="324591"/>
                        <a:pt x="1249604" y="323894"/>
                        <a:pt x="1248211" y="322501"/>
                      </a:cubicBezTo>
                      <a:cubicBezTo>
                        <a:pt x="1244032" y="320411"/>
                        <a:pt x="1239852" y="317625"/>
                        <a:pt x="1234976" y="315536"/>
                      </a:cubicBezTo>
                      <a:cubicBezTo>
                        <a:pt x="1214080" y="229164"/>
                        <a:pt x="1159053" y="161599"/>
                        <a:pt x="1088005" y="110751"/>
                      </a:cubicBezTo>
                      <a:cubicBezTo>
                        <a:pt x="1076163" y="102392"/>
                        <a:pt x="1063626" y="94034"/>
                        <a:pt x="1051088" y="87068"/>
                      </a:cubicBezTo>
                      <a:cubicBezTo>
                        <a:pt x="1025316" y="72441"/>
                        <a:pt x="998847" y="59206"/>
                        <a:pt x="970289" y="48062"/>
                      </a:cubicBezTo>
                      <a:cubicBezTo>
                        <a:pt x="956358" y="42490"/>
                        <a:pt x="941730" y="37614"/>
                        <a:pt x="927800" y="32738"/>
                      </a:cubicBezTo>
                      <a:cubicBezTo>
                        <a:pt x="920834" y="30648"/>
                        <a:pt x="913172" y="28559"/>
                        <a:pt x="906206" y="26469"/>
                      </a:cubicBezTo>
                      <a:cubicBezTo>
                        <a:pt x="876951" y="18110"/>
                        <a:pt x="847697" y="11841"/>
                        <a:pt x="818442" y="7662"/>
                      </a:cubicBezTo>
                      <a:cubicBezTo>
                        <a:pt x="810779" y="6269"/>
                        <a:pt x="803814" y="5573"/>
                        <a:pt x="796152" y="4876"/>
                      </a:cubicBezTo>
                      <a:cubicBezTo>
                        <a:pt x="766897" y="1393"/>
                        <a:pt x="737642" y="0"/>
                        <a:pt x="709780" y="0"/>
                      </a:cubicBezTo>
                      <a:cubicBezTo>
                        <a:pt x="702815" y="0"/>
                        <a:pt x="695849" y="0"/>
                        <a:pt x="688884" y="697"/>
                      </a:cubicBezTo>
                      <a:cubicBezTo>
                        <a:pt x="681918" y="1393"/>
                        <a:pt x="674953" y="1393"/>
                        <a:pt x="668684" y="2090"/>
                      </a:cubicBezTo>
                      <a:cubicBezTo>
                        <a:pt x="576044" y="9752"/>
                        <a:pt x="505692" y="41793"/>
                        <a:pt x="453451" y="89855"/>
                      </a:cubicBezTo>
                      <a:cubicBezTo>
                        <a:pt x="449272" y="94034"/>
                        <a:pt x="445093" y="98213"/>
                        <a:pt x="440914" y="102392"/>
                      </a:cubicBezTo>
                      <a:cubicBezTo>
                        <a:pt x="420714" y="123289"/>
                        <a:pt x="403300" y="147668"/>
                        <a:pt x="388673" y="173440"/>
                      </a:cubicBezTo>
                      <a:cubicBezTo>
                        <a:pt x="374045" y="199212"/>
                        <a:pt x="362900" y="227771"/>
                        <a:pt x="354542" y="257026"/>
                      </a:cubicBezTo>
                      <a:cubicBezTo>
                        <a:pt x="351059" y="268867"/>
                        <a:pt x="348273" y="280708"/>
                        <a:pt x="345487" y="293246"/>
                      </a:cubicBezTo>
                      <a:cubicBezTo>
                        <a:pt x="344094" y="299515"/>
                        <a:pt x="342701" y="305784"/>
                        <a:pt x="342004" y="312053"/>
                      </a:cubicBezTo>
                      <a:cubicBezTo>
                        <a:pt x="335039" y="349666"/>
                        <a:pt x="332253" y="387976"/>
                        <a:pt x="332253" y="427680"/>
                      </a:cubicBezTo>
                      <a:cubicBezTo>
                        <a:pt x="318322" y="418625"/>
                        <a:pt x="302998" y="410266"/>
                        <a:pt x="287673" y="403997"/>
                      </a:cubicBezTo>
                      <a:cubicBezTo>
                        <a:pt x="277225" y="399818"/>
                        <a:pt x="266081" y="395639"/>
                        <a:pt x="255633" y="392852"/>
                      </a:cubicBezTo>
                      <a:cubicBezTo>
                        <a:pt x="244488" y="389369"/>
                        <a:pt x="233343" y="387280"/>
                        <a:pt x="222198" y="385190"/>
                      </a:cubicBezTo>
                      <a:cubicBezTo>
                        <a:pt x="199909" y="381011"/>
                        <a:pt x="177619" y="380314"/>
                        <a:pt x="155330" y="381708"/>
                      </a:cubicBezTo>
                      <a:cubicBezTo>
                        <a:pt x="144185" y="382404"/>
                        <a:pt x="133737" y="383797"/>
                        <a:pt x="123289" y="386583"/>
                      </a:cubicBezTo>
                      <a:cubicBezTo>
                        <a:pt x="118413" y="387976"/>
                        <a:pt x="112841" y="389369"/>
                        <a:pt x="107965" y="390763"/>
                      </a:cubicBezTo>
                      <a:cubicBezTo>
                        <a:pt x="98213" y="393549"/>
                        <a:pt x="88461" y="397728"/>
                        <a:pt x="79406" y="401907"/>
                      </a:cubicBezTo>
                      <a:cubicBezTo>
                        <a:pt x="75227" y="403997"/>
                        <a:pt x="71048" y="406087"/>
                        <a:pt x="66868" y="408873"/>
                      </a:cubicBezTo>
                      <a:cubicBezTo>
                        <a:pt x="66172" y="409569"/>
                        <a:pt x="64779" y="410266"/>
                        <a:pt x="64082" y="410266"/>
                      </a:cubicBezTo>
                      <a:cubicBezTo>
                        <a:pt x="59903" y="412355"/>
                        <a:pt x="56420" y="415142"/>
                        <a:pt x="52937" y="417928"/>
                      </a:cubicBezTo>
                      <a:cubicBezTo>
                        <a:pt x="52937" y="417928"/>
                        <a:pt x="52241" y="417928"/>
                        <a:pt x="52241" y="418625"/>
                      </a:cubicBezTo>
                      <a:cubicBezTo>
                        <a:pt x="48758" y="421410"/>
                        <a:pt x="45275" y="423500"/>
                        <a:pt x="42489" y="426286"/>
                      </a:cubicBezTo>
                      <a:cubicBezTo>
                        <a:pt x="41793" y="426983"/>
                        <a:pt x="41096" y="427680"/>
                        <a:pt x="40400" y="428376"/>
                      </a:cubicBezTo>
                      <a:cubicBezTo>
                        <a:pt x="36917" y="431162"/>
                        <a:pt x="34131" y="433949"/>
                        <a:pt x="30648" y="436735"/>
                      </a:cubicBezTo>
                      <a:cubicBezTo>
                        <a:pt x="30648" y="436735"/>
                        <a:pt x="29951" y="437431"/>
                        <a:pt x="29951" y="437431"/>
                      </a:cubicBezTo>
                      <a:cubicBezTo>
                        <a:pt x="27165" y="440217"/>
                        <a:pt x="24379" y="443004"/>
                        <a:pt x="21593" y="445790"/>
                      </a:cubicBezTo>
                      <a:cubicBezTo>
                        <a:pt x="20896" y="446486"/>
                        <a:pt x="20200" y="447183"/>
                        <a:pt x="20200" y="447880"/>
                      </a:cubicBezTo>
                      <a:cubicBezTo>
                        <a:pt x="17414" y="451362"/>
                        <a:pt x="14627" y="454148"/>
                        <a:pt x="12538" y="457631"/>
                      </a:cubicBezTo>
                      <a:cubicBezTo>
                        <a:pt x="12538" y="457631"/>
                        <a:pt x="11841" y="458328"/>
                        <a:pt x="11841" y="458328"/>
                      </a:cubicBezTo>
                      <a:cubicBezTo>
                        <a:pt x="9751" y="461810"/>
                        <a:pt x="7662" y="464596"/>
                        <a:pt x="5572" y="468079"/>
                      </a:cubicBezTo>
                      <a:cubicBezTo>
                        <a:pt x="4876" y="468776"/>
                        <a:pt x="4876" y="469472"/>
                        <a:pt x="4179" y="470169"/>
                      </a:cubicBezTo>
                      <a:cubicBezTo>
                        <a:pt x="2786" y="472259"/>
                        <a:pt x="1393" y="475045"/>
                        <a:pt x="0" y="477831"/>
                      </a:cubicBezTo>
                      <a:cubicBezTo>
                        <a:pt x="162295" y="628982"/>
                        <a:pt x="404693" y="725801"/>
                        <a:pt x="676346" y="725801"/>
                      </a:cubicBezTo>
                      <a:cubicBezTo>
                        <a:pt x="959840" y="726498"/>
                        <a:pt x="1212687" y="619926"/>
                        <a:pt x="1374982" y="455541"/>
                      </a:cubicBezTo>
                      <a:close/>
                    </a:path>
                  </a:pathLst>
                </a:custGeom>
                <a:solidFill>
                  <a:srgbClr val="C7E189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F7B99429-E148-CB5B-3795-EAA39B7AE6C2}"/>
                    </a:ext>
                  </a:extLst>
                </p:cNvPr>
                <p:cNvSpPr/>
                <p:nvPr/>
              </p:nvSpPr>
              <p:spPr>
                <a:xfrm>
                  <a:off x="8436394" y="5740140"/>
                  <a:ext cx="522" cy="6965"/>
                </a:xfrm>
                <a:custGeom>
                  <a:avLst/>
                  <a:gdLst>
                    <a:gd name="connsiteX0" fmla="*/ 0 w 522"/>
                    <a:gd name="connsiteY0" fmla="*/ 0 h 6965"/>
                    <a:gd name="connsiteX1" fmla="*/ 0 w 522"/>
                    <a:gd name="connsiteY1" fmla="*/ 0 h 6965"/>
                    <a:gd name="connsiteX2" fmla="*/ 0 w 522"/>
                    <a:gd name="connsiteY2" fmla="*/ 0 h 6965"/>
                    <a:gd name="connsiteX3" fmla="*/ 0 w 522"/>
                    <a:gd name="connsiteY3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" h="6965">
                      <a:moveTo>
                        <a:pt x="0" y="0"/>
                      </a:moveTo>
                      <a:cubicBezTo>
                        <a:pt x="696" y="0"/>
                        <a:pt x="696" y="0"/>
                        <a:pt x="0" y="0"/>
                      </a:cubicBezTo>
                      <a:cubicBezTo>
                        <a:pt x="696" y="0"/>
                        <a:pt x="696" y="0"/>
                        <a:pt x="0" y="0"/>
                      </a:cubicBezTo>
                      <a:cubicBezTo>
                        <a:pt x="696" y="0"/>
                        <a:pt x="696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27CA9E22-175B-457B-E44A-13B41F46E823}"/>
                    </a:ext>
                  </a:extLst>
                </p:cNvPr>
                <p:cNvSpPr/>
                <p:nvPr/>
              </p:nvSpPr>
              <p:spPr>
                <a:xfrm>
                  <a:off x="8436394" y="5740140"/>
                  <a:ext cx="522" cy="6965"/>
                </a:xfrm>
                <a:custGeom>
                  <a:avLst/>
                  <a:gdLst>
                    <a:gd name="connsiteX0" fmla="*/ 0 w 522"/>
                    <a:gd name="connsiteY0" fmla="*/ 0 h 6965"/>
                    <a:gd name="connsiteX1" fmla="*/ 0 w 522"/>
                    <a:gd name="connsiteY1" fmla="*/ 0 h 6965"/>
                    <a:gd name="connsiteX2" fmla="*/ 0 w 522"/>
                    <a:gd name="connsiteY2" fmla="*/ 0 h 6965"/>
                    <a:gd name="connsiteX3" fmla="*/ 0 w 522"/>
                    <a:gd name="connsiteY3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" h="6965">
                      <a:moveTo>
                        <a:pt x="0" y="0"/>
                      </a:moveTo>
                      <a:cubicBezTo>
                        <a:pt x="696" y="0"/>
                        <a:pt x="696" y="0"/>
                        <a:pt x="0" y="0"/>
                      </a:cubicBezTo>
                      <a:cubicBezTo>
                        <a:pt x="696" y="0"/>
                        <a:pt x="696" y="0"/>
                        <a:pt x="0" y="0"/>
                      </a:cubicBezTo>
                      <a:cubicBezTo>
                        <a:pt x="696" y="0"/>
                        <a:pt x="696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4B46CB75-A725-FE83-53E9-6A88FC7ECBCB}"/>
                    </a:ext>
                  </a:extLst>
                </p:cNvPr>
                <p:cNvSpPr/>
                <p:nvPr/>
              </p:nvSpPr>
              <p:spPr>
                <a:xfrm>
                  <a:off x="8424553" y="5765912"/>
                  <a:ext cx="6965" cy="6965"/>
                </a:xfrm>
                <a:custGeom>
                  <a:avLst/>
                  <a:gdLst>
                    <a:gd name="connsiteX0" fmla="*/ 0 w 6965"/>
                    <a:gd name="connsiteY0" fmla="*/ 0 h 6965"/>
                    <a:gd name="connsiteX1" fmla="*/ 0 w 6965"/>
                    <a:gd name="connsiteY1" fmla="*/ 0 h 6965"/>
                    <a:gd name="connsiteX2" fmla="*/ 0 w 6965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696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D1250993-318F-F1FE-6570-3A4B4E76CB66}"/>
                    </a:ext>
                  </a:extLst>
                </p:cNvPr>
                <p:cNvSpPr/>
                <p:nvPr/>
              </p:nvSpPr>
              <p:spPr>
                <a:xfrm>
                  <a:off x="8424553" y="5765912"/>
                  <a:ext cx="6965" cy="6965"/>
                </a:xfrm>
                <a:custGeom>
                  <a:avLst/>
                  <a:gdLst>
                    <a:gd name="connsiteX0" fmla="*/ 0 w 6965"/>
                    <a:gd name="connsiteY0" fmla="*/ 0 h 6965"/>
                    <a:gd name="connsiteX1" fmla="*/ 0 w 6965"/>
                    <a:gd name="connsiteY1" fmla="*/ 0 h 6965"/>
                    <a:gd name="connsiteX2" fmla="*/ 0 w 6965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696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B39C079D-8998-9FFA-96BF-CE031E7B2FAA}"/>
                    </a:ext>
                  </a:extLst>
                </p:cNvPr>
                <p:cNvSpPr/>
                <p:nvPr/>
              </p:nvSpPr>
              <p:spPr>
                <a:xfrm>
                  <a:off x="8409925" y="5836960"/>
                  <a:ext cx="6965" cy="6965"/>
                </a:xfrm>
                <a:custGeom>
                  <a:avLst/>
                  <a:gdLst>
                    <a:gd name="connsiteX0" fmla="*/ 0 w 6965"/>
                    <a:gd name="connsiteY0" fmla="*/ 0 h 6965"/>
                    <a:gd name="connsiteX1" fmla="*/ 0 w 6965"/>
                    <a:gd name="connsiteY1" fmla="*/ 0 h 6965"/>
                    <a:gd name="connsiteX2" fmla="*/ 0 w 6965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696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47885AA1-C57C-6568-4896-89AFCD43DED9}"/>
                    </a:ext>
                  </a:extLst>
                </p:cNvPr>
                <p:cNvSpPr/>
                <p:nvPr/>
              </p:nvSpPr>
              <p:spPr>
                <a:xfrm>
                  <a:off x="8409925" y="5836960"/>
                  <a:ext cx="6965" cy="6965"/>
                </a:xfrm>
                <a:custGeom>
                  <a:avLst/>
                  <a:gdLst>
                    <a:gd name="connsiteX0" fmla="*/ 0 w 6965"/>
                    <a:gd name="connsiteY0" fmla="*/ 0 h 6965"/>
                    <a:gd name="connsiteX1" fmla="*/ 0 w 6965"/>
                    <a:gd name="connsiteY1" fmla="*/ 0 h 6965"/>
                    <a:gd name="connsiteX2" fmla="*/ 0 w 6965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696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7C2B60B7-C23F-D1E6-3824-DA31CB81BF57}"/>
                    </a:ext>
                  </a:extLst>
                </p:cNvPr>
                <p:cNvSpPr/>
                <p:nvPr/>
              </p:nvSpPr>
              <p:spPr>
                <a:xfrm>
                  <a:off x="9812769" y="5717154"/>
                  <a:ext cx="696" cy="696"/>
                </a:xfrm>
                <a:custGeom>
                  <a:avLst/>
                  <a:gdLst>
                    <a:gd name="connsiteX0" fmla="*/ 0 w 696"/>
                    <a:gd name="connsiteY0" fmla="*/ 0 h 696"/>
                    <a:gd name="connsiteX1" fmla="*/ 696 w 696"/>
                    <a:gd name="connsiteY1" fmla="*/ 696 h 696"/>
                    <a:gd name="connsiteX2" fmla="*/ 0 w 696"/>
                    <a:gd name="connsiteY2" fmla="*/ 0 h 696"/>
                    <a:gd name="connsiteX3" fmla="*/ 0 w 696"/>
                    <a:gd name="connsiteY3" fmla="*/ 0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6" h="696">
                      <a:moveTo>
                        <a:pt x="0" y="0"/>
                      </a:moveTo>
                      <a:cubicBezTo>
                        <a:pt x="0" y="0"/>
                        <a:pt x="0" y="696"/>
                        <a:pt x="696" y="696"/>
                      </a:cubicBezTo>
                      <a:cubicBezTo>
                        <a:pt x="0" y="696"/>
                        <a:pt x="0" y="696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F8969F53-B638-E670-420E-E4E50F15CABB}"/>
                    </a:ext>
                  </a:extLst>
                </p:cNvPr>
                <p:cNvSpPr/>
                <p:nvPr/>
              </p:nvSpPr>
              <p:spPr>
                <a:xfrm>
                  <a:off x="9812769" y="5717154"/>
                  <a:ext cx="696" cy="696"/>
                </a:xfrm>
                <a:custGeom>
                  <a:avLst/>
                  <a:gdLst>
                    <a:gd name="connsiteX0" fmla="*/ 0 w 696"/>
                    <a:gd name="connsiteY0" fmla="*/ 0 h 696"/>
                    <a:gd name="connsiteX1" fmla="*/ 696 w 696"/>
                    <a:gd name="connsiteY1" fmla="*/ 696 h 696"/>
                    <a:gd name="connsiteX2" fmla="*/ 0 w 696"/>
                    <a:gd name="connsiteY2" fmla="*/ 0 h 696"/>
                    <a:gd name="connsiteX3" fmla="*/ 0 w 696"/>
                    <a:gd name="connsiteY3" fmla="*/ 0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6" h="696">
                      <a:moveTo>
                        <a:pt x="0" y="0"/>
                      </a:moveTo>
                      <a:cubicBezTo>
                        <a:pt x="0" y="0"/>
                        <a:pt x="0" y="696"/>
                        <a:pt x="696" y="696"/>
                      </a:cubicBezTo>
                      <a:cubicBezTo>
                        <a:pt x="0" y="696"/>
                        <a:pt x="0" y="696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006F911D-F84F-80AC-26D4-9A208CC98969}"/>
                    </a:ext>
                  </a:extLst>
                </p:cNvPr>
                <p:cNvSpPr/>
                <p:nvPr/>
              </p:nvSpPr>
              <p:spPr>
                <a:xfrm>
                  <a:off x="8430299" y="5752677"/>
                  <a:ext cx="522" cy="6965"/>
                </a:xfrm>
                <a:custGeom>
                  <a:avLst/>
                  <a:gdLst>
                    <a:gd name="connsiteX0" fmla="*/ 523 w 522"/>
                    <a:gd name="connsiteY0" fmla="*/ 0 h 6965"/>
                    <a:gd name="connsiteX1" fmla="*/ 523 w 522"/>
                    <a:gd name="connsiteY1" fmla="*/ 0 h 6965"/>
                    <a:gd name="connsiteX2" fmla="*/ 523 w 522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2" h="6965">
                      <a:moveTo>
                        <a:pt x="523" y="0"/>
                      </a:moveTo>
                      <a:cubicBezTo>
                        <a:pt x="-174" y="0"/>
                        <a:pt x="-174" y="0"/>
                        <a:pt x="523" y="0"/>
                      </a:cubicBezTo>
                      <a:cubicBezTo>
                        <a:pt x="-174" y="0"/>
                        <a:pt x="-174" y="0"/>
                        <a:pt x="523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B2C2FF8F-D5BD-30D5-3C85-405FFD933F30}"/>
                    </a:ext>
                  </a:extLst>
                </p:cNvPr>
                <p:cNvSpPr/>
                <p:nvPr/>
              </p:nvSpPr>
              <p:spPr>
                <a:xfrm>
                  <a:off x="8430299" y="5752677"/>
                  <a:ext cx="522" cy="6965"/>
                </a:xfrm>
                <a:custGeom>
                  <a:avLst/>
                  <a:gdLst>
                    <a:gd name="connsiteX0" fmla="*/ 523 w 522"/>
                    <a:gd name="connsiteY0" fmla="*/ 0 h 6965"/>
                    <a:gd name="connsiteX1" fmla="*/ 523 w 522"/>
                    <a:gd name="connsiteY1" fmla="*/ 0 h 6965"/>
                    <a:gd name="connsiteX2" fmla="*/ 523 w 522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22" h="6965">
                      <a:moveTo>
                        <a:pt x="523" y="0"/>
                      </a:moveTo>
                      <a:cubicBezTo>
                        <a:pt x="-174" y="0"/>
                        <a:pt x="-174" y="0"/>
                        <a:pt x="523" y="0"/>
                      </a:cubicBezTo>
                      <a:cubicBezTo>
                        <a:pt x="-174" y="0"/>
                        <a:pt x="-174" y="0"/>
                        <a:pt x="523" y="0"/>
                      </a:cubicBezTo>
                      <a:close/>
                    </a:path>
                  </a:pathLst>
                </a:custGeom>
                <a:solidFill>
                  <a:srgbClr val="B4D761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5E33EB4-5E47-1A02-454E-1AD7E3EDD00E}"/>
                  </a:ext>
                </a:extLst>
              </p:cNvPr>
              <p:cNvSpPr/>
              <p:nvPr/>
            </p:nvSpPr>
            <p:spPr>
              <a:xfrm>
                <a:off x="8099858" y="5249771"/>
                <a:ext cx="1752614" cy="884613"/>
              </a:xfrm>
              <a:custGeom>
                <a:avLst/>
                <a:gdLst>
                  <a:gd name="connsiteX0" fmla="*/ 1053978 w 1752614"/>
                  <a:gd name="connsiteY0" fmla="*/ 13931 h 884613"/>
                  <a:gd name="connsiteX1" fmla="*/ 1572209 w 1752614"/>
                  <a:gd name="connsiteY1" fmla="*/ 329466 h 884613"/>
                  <a:gd name="connsiteX2" fmla="*/ 1712214 w 1752614"/>
                  <a:gd name="connsiteY2" fmla="*/ 468079 h 884613"/>
                  <a:gd name="connsiteX3" fmla="*/ 1712214 w 1752614"/>
                  <a:gd name="connsiteY3" fmla="*/ 468079 h 884613"/>
                  <a:gd name="connsiteX4" fmla="*/ 1712911 w 1752614"/>
                  <a:gd name="connsiteY4" fmla="*/ 468775 h 884613"/>
                  <a:gd name="connsiteX5" fmla="*/ 1718483 w 1752614"/>
                  <a:gd name="connsiteY5" fmla="*/ 481313 h 884613"/>
                  <a:gd name="connsiteX6" fmla="*/ 1719180 w 1752614"/>
                  <a:gd name="connsiteY6" fmla="*/ 482706 h 884613"/>
                  <a:gd name="connsiteX7" fmla="*/ 1724055 w 1752614"/>
                  <a:gd name="connsiteY7" fmla="*/ 495244 h 884613"/>
                  <a:gd name="connsiteX8" fmla="*/ 1725449 w 1752614"/>
                  <a:gd name="connsiteY8" fmla="*/ 498727 h 884613"/>
                  <a:gd name="connsiteX9" fmla="*/ 1728932 w 1752614"/>
                  <a:gd name="connsiteY9" fmla="*/ 509871 h 884613"/>
                  <a:gd name="connsiteX10" fmla="*/ 1730324 w 1752614"/>
                  <a:gd name="connsiteY10" fmla="*/ 514051 h 884613"/>
                  <a:gd name="connsiteX11" fmla="*/ 1733111 w 1752614"/>
                  <a:gd name="connsiteY11" fmla="*/ 524499 h 884613"/>
                  <a:gd name="connsiteX12" fmla="*/ 1733807 w 1752614"/>
                  <a:gd name="connsiteY12" fmla="*/ 528678 h 884613"/>
                  <a:gd name="connsiteX13" fmla="*/ 1735897 w 1752614"/>
                  <a:gd name="connsiteY13" fmla="*/ 539823 h 884613"/>
                  <a:gd name="connsiteX14" fmla="*/ 1736593 w 1752614"/>
                  <a:gd name="connsiteY14" fmla="*/ 544002 h 884613"/>
                  <a:gd name="connsiteX15" fmla="*/ 1737986 w 1752614"/>
                  <a:gd name="connsiteY15" fmla="*/ 555147 h 884613"/>
                  <a:gd name="connsiteX16" fmla="*/ 1738683 w 1752614"/>
                  <a:gd name="connsiteY16" fmla="*/ 558630 h 884613"/>
                  <a:gd name="connsiteX17" fmla="*/ 1739380 w 1752614"/>
                  <a:gd name="connsiteY17" fmla="*/ 571864 h 884613"/>
                  <a:gd name="connsiteX18" fmla="*/ 1739380 w 1752614"/>
                  <a:gd name="connsiteY18" fmla="*/ 573954 h 884613"/>
                  <a:gd name="connsiteX19" fmla="*/ 1738683 w 1752614"/>
                  <a:gd name="connsiteY19" fmla="*/ 605298 h 884613"/>
                  <a:gd name="connsiteX20" fmla="*/ 1737986 w 1752614"/>
                  <a:gd name="connsiteY20" fmla="*/ 609478 h 884613"/>
                  <a:gd name="connsiteX21" fmla="*/ 1736593 w 1752614"/>
                  <a:gd name="connsiteY21" fmla="*/ 621319 h 884613"/>
                  <a:gd name="connsiteX22" fmla="*/ 1735897 w 1752614"/>
                  <a:gd name="connsiteY22" fmla="*/ 626892 h 884613"/>
                  <a:gd name="connsiteX23" fmla="*/ 1734504 w 1752614"/>
                  <a:gd name="connsiteY23" fmla="*/ 637340 h 884613"/>
                  <a:gd name="connsiteX24" fmla="*/ 1733111 w 1752614"/>
                  <a:gd name="connsiteY24" fmla="*/ 643608 h 884613"/>
                  <a:gd name="connsiteX25" fmla="*/ 1731021 w 1752614"/>
                  <a:gd name="connsiteY25" fmla="*/ 653360 h 884613"/>
                  <a:gd name="connsiteX26" fmla="*/ 1729628 w 1752614"/>
                  <a:gd name="connsiteY26" fmla="*/ 659629 h 884613"/>
                  <a:gd name="connsiteX27" fmla="*/ 1726842 w 1752614"/>
                  <a:gd name="connsiteY27" fmla="*/ 669381 h 884613"/>
                  <a:gd name="connsiteX28" fmla="*/ 1724753 w 1752614"/>
                  <a:gd name="connsiteY28" fmla="*/ 675650 h 884613"/>
                  <a:gd name="connsiteX29" fmla="*/ 1721270 w 1752614"/>
                  <a:gd name="connsiteY29" fmla="*/ 685401 h 884613"/>
                  <a:gd name="connsiteX30" fmla="*/ 1719180 w 1752614"/>
                  <a:gd name="connsiteY30" fmla="*/ 691670 h 884613"/>
                  <a:gd name="connsiteX31" fmla="*/ 1715001 w 1752614"/>
                  <a:gd name="connsiteY31" fmla="*/ 702815 h 884613"/>
                  <a:gd name="connsiteX32" fmla="*/ 1712911 w 1752614"/>
                  <a:gd name="connsiteY32" fmla="*/ 708387 h 884613"/>
                  <a:gd name="connsiteX33" fmla="*/ 1705249 w 1752614"/>
                  <a:gd name="connsiteY33" fmla="*/ 724408 h 884613"/>
                  <a:gd name="connsiteX34" fmla="*/ 1576388 w 1752614"/>
                  <a:gd name="connsiteY34" fmla="*/ 872772 h 884613"/>
                  <a:gd name="connsiteX35" fmla="*/ 34235 w 1752614"/>
                  <a:gd name="connsiteY35" fmla="*/ 872772 h 884613"/>
                  <a:gd name="connsiteX36" fmla="*/ 16125 w 1752614"/>
                  <a:gd name="connsiteY36" fmla="*/ 826800 h 884613"/>
                  <a:gd name="connsiteX37" fmla="*/ 87869 w 1752614"/>
                  <a:gd name="connsiteY37" fmla="*/ 686098 h 884613"/>
                  <a:gd name="connsiteX38" fmla="*/ 206978 w 1752614"/>
                  <a:gd name="connsiteY38" fmla="*/ 656146 h 884613"/>
                  <a:gd name="connsiteX39" fmla="*/ 314246 w 1752614"/>
                  <a:gd name="connsiteY39" fmla="*/ 675650 h 884613"/>
                  <a:gd name="connsiteX40" fmla="*/ 312853 w 1752614"/>
                  <a:gd name="connsiteY40" fmla="*/ 664505 h 884613"/>
                  <a:gd name="connsiteX41" fmla="*/ 312157 w 1752614"/>
                  <a:gd name="connsiteY41" fmla="*/ 661022 h 884613"/>
                  <a:gd name="connsiteX42" fmla="*/ 311460 w 1752614"/>
                  <a:gd name="connsiteY42" fmla="*/ 652663 h 884613"/>
                  <a:gd name="connsiteX43" fmla="*/ 310763 w 1752614"/>
                  <a:gd name="connsiteY43" fmla="*/ 649181 h 884613"/>
                  <a:gd name="connsiteX44" fmla="*/ 310067 w 1752614"/>
                  <a:gd name="connsiteY44" fmla="*/ 640126 h 884613"/>
                  <a:gd name="connsiteX45" fmla="*/ 310067 w 1752614"/>
                  <a:gd name="connsiteY45" fmla="*/ 638036 h 884613"/>
                  <a:gd name="connsiteX46" fmla="*/ 308674 w 1752614"/>
                  <a:gd name="connsiteY46" fmla="*/ 614353 h 884613"/>
                  <a:gd name="connsiteX47" fmla="*/ 308674 w 1752614"/>
                  <a:gd name="connsiteY47" fmla="*/ 613657 h 884613"/>
                  <a:gd name="connsiteX48" fmla="*/ 308674 w 1752614"/>
                  <a:gd name="connsiteY48" fmla="*/ 602512 h 884613"/>
                  <a:gd name="connsiteX49" fmla="*/ 308674 w 1752614"/>
                  <a:gd name="connsiteY49" fmla="*/ 602512 h 884613"/>
                  <a:gd name="connsiteX50" fmla="*/ 309370 w 1752614"/>
                  <a:gd name="connsiteY50" fmla="*/ 587885 h 884613"/>
                  <a:gd name="connsiteX51" fmla="*/ 309370 w 1752614"/>
                  <a:gd name="connsiteY51" fmla="*/ 587885 h 884613"/>
                  <a:gd name="connsiteX52" fmla="*/ 324694 w 1752614"/>
                  <a:gd name="connsiteY52" fmla="*/ 516837 h 884613"/>
                  <a:gd name="connsiteX53" fmla="*/ 324694 w 1752614"/>
                  <a:gd name="connsiteY53" fmla="*/ 516837 h 884613"/>
                  <a:gd name="connsiteX54" fmla="*/ 330267 w 1752614"/>
                  <a:gd name="connsiteY54" fmla="*/ 503603 h 884613"/>
                  <a:gd name="connsiteX55" fmla="*/ 330267 w 1752614"/>
                  <a:gd name="connsiteY55" fmla="*/ 503603 h 884613"/>
                  <a:gd name="connsiteX56" fmla="*/ 336536 w 1752614"/>
                  <a:gd name="connsiteY56" fmla="*/ 491065 h 884613"/>
                  <a:gd name="connsiteX57" fmla="*/ 336536 w 1752614"/>
                  <a:gd name="connsiteY57" fmla="*/ 491065 h 884613"/>
                  <a:gd name="connsiteX58" fmla="*/ 336536 w 1752614"/>
                  <a:gd name="connsiteY58" fmla="*/ 491065 h 884613"/>
                  <a:gd name="connsiteX59" fmla="*/ 416639 w 1752614"/>
                  <a:gd name="connsiteY59" fmla="*/ 415141 h 884613"/>
                  <a:gd name="connsiteX60" fmla="*/ 510672 w 1752614"/>
                  <a:gd name="connsiteY60" fmla="*/ 394245 h 884613"/>
                  <a:gd name="connsiteX61" fmla="*/ 668788 w 1752614"/>
                  <a:gd name="connsiteY61" fmla="*/ 441610 h 884613"/>
                  <a:gd name="connsiteX62" fmla="*/ 1005220 w 1752614"/>
                  <a:gd name="connsiteY62" fmla="*/ 16020 h 884613"/>
                  <a:gd name="connsiteX63" fmla="*/ 1053978 w 1752614"/>
                  <a:gd name="connsiteY63" fmla="*/ 13931 h 884613"/>
                  <a:gd name="connsiteX64" fmla="*/ 1053978 w 1752614"/>
                  <a:gd name="connsiteY64" fmla="*/ 0 h 884613"/>
                  <a:gd name="connsiteX65" fmla="*/ 1053978 w 1752614"/>
                  <a:gd name="connsiteY65" fmla="*/ 0 h 884613"/>
                  <a:gd name="connsiteX66" fmla="*/ 1004524 w 1752614"/>
                  <a:gd name="connsiteY66" fmla="*/ 2090 h 884613"/>
                  <a:gd name="connsiteX67" fmla="*/ 732871 w 1752614"/>
                  <a:gd name="connsiteY67" fmla="*/ 149061 h 884613"/>
                  <a:gd name="connsiteX68" fmla="*/ 654857 w 1752614"/>
                  <a:gd name="connsiteY68" fmla="*/ 417231 h 884613"/>
                  <a:gd name="connsiteX69" fmla="*/ 509976 w 1752614"/>
                  <a:gd name="connsiteY69" fmla="*/ 380314 h 884613"/>
                  <a:gd name="connsiteX70" fmla="*/ 409673 w 1752614"/>
                  <a:gd name="connsiteY70" fmla="*/ 402604 h 884613"/>
                  <a:gd name="connsiteX71" fmla="*/ 333053 w 1752614"/>
                  <a:gd name="connsiteY71" fmla="*/ 469472 h 884613"/>
                  <a:gd name="connsiteX72" fmla="*/ 332357 w 1752614"/>
                  <a:gd name="connsiteY72" fmla="*/ 468775 h 884613"/>
                  <a:gd name="connsiteX73" fmla="*/ 323998 w 1752614"/>
                  <a:gd name="connsiteY73" fmla="*/ 483403 h 884613"/>
                  <a:gd name="connsiteX74" fmla="*/ 323998 w 1752614"/>
                  <a:gd name="connsiteY74" fmla="*/ 484100 h 884613"/>
                  <a:gd name="connsiteX75" fmla="*/ 323998 w 1752614"/>
                  <a:gd name="connsiteY75" fmla="*/ 484100 h 884613"/>
                  <a:gd name="connsiteX76" fmla="*/ 317729 w 1752614"/>
                  <a:gd name="connsiteY76" fmla="*/ 496637 h 884613"/>
                  <a:gd name="connsiteX77" fmla="*/ 317729 w 1752614"/>
                  <a:gd name="connsiteY77" fmla="*/ 496637 h 884613"/>
                  <a:gd name="connsiteX78" fmla="*/ 312157 w 1752614"/>
                  <a:gd name="connsiteY78" fmla="*/ 510568 h 884613"/>
                  <a:gd name="connsiteX79" fmla="*/ 296136 w 1752614"/>
                  <a:gd name="connsiteY79" fmla="*/ 585099 h 884613"/>
                  <a:gd name="connsiteX80" fmla="*/ 296136 w 1752614"/>
                  <a:gd name="connsiteY80" fmla="*/ 585099 h 884613"/>
                  <a:gd name="connsiteX81" fmla="*/ 296136 w 1752614"/>
                  <a:gd name="connsiteY81" fmla="*/ 585099 h 884613"/>
                  <a:gd name="connsiteX82" fmla="*/ 295439 w 1752614"/>
                  <a:gd name="connsiteY82" fmla="*/ 600422 h 884613"/>
                  <a:gd name="connsiteX83" fmla="*/ 295439 w 1752614"/>
                  <a:gd name="connsiteY83" fmla="*/ 612264 h 884613"/>
                  <a:gd name="connsiteX84" fmla="*/ 295439 w 1752614"/>
                  <a:gd name="connsiteY84" fmla="*/ 612961 h 884613"/>
                  <a:gd name="connsiteX85" fmla="*/ 296833 w 1752614"/>
                  <a:gd name="connsiteY85" fmla="*/ 637340 h 884613"/>
                  <a:gd name="connsiteX86" fmla="*/ 296833 w 1752614"/>
                  <a:gd name="connsiteY86" fmla="*/ 638733 h 884613"/>
                  <a:gd name="connsiteX87" fmla="*/ 296833 w 1752614"/>
                  <a:gd name="connsiteY87" fmla="*/ 639429 h 884613"/>
                  <a:gd name="connsiteX88" fmla="*/ 297529 w 1752614"/>
                  <a:gd name="connsiteY88" fmla="*/ 649181 h 884613"/>
                  <a:gd name="connsiteX89" fmla="*/ 298226 w 1752614"/>
                  <a:gd name="connsiteY89" fmla="*/ 652663 h 884613"/>
                  <a:gd name="connsiteX90" fmla="*/ 298226 w 1752614"/>
                  <a:gd name="connsiteY90" fmla="*/ 653360 h 884613"/>
                  <a:gd name="connsiteX91" fmla="*/ 207675 w 1752614"/>
                  <a:gd name="connsiteY91" fmla="*/ 640126 h 884613"/>
                  <a:gd name="connsiteX92" fmla="*/ 80903 w 1752614"/>
                  <a:gd name="connsiteY92" fmla="*/ 672167 h 884613"/>
                  <a:gd name="connsiteX93" fmla="*/ 2890 w 1752614"/>
                  <a:gd name="connsiteY93" fmla="*/ 827497 h 884613"/>
                  <a:gd name="connsiteX94" fmla="*/ 23090 w 1752614"/>
                  <a:gd name="connsiteY94" fmla="*/ 877648 h 884613"/>
                  <a:gd name="connsiteX95" fmla="*/ 27269 w 1752614"/>
                  <a:gd name="connsiteY95" fmla="*/ 884614 h 884613"/>
                  <a:gd name="connsiteX96" fmla="*/ 34931 w 1752614"/>
                  <a:gd name="connsiteY96" fmla="*/ 884614 h 884613"/>
                  <a:gd name="connsiteX97" fmla="*/ 1577781 w 1752614"/>
                  <a:gd name="connsiteY97" fmla="*/ 884614 h 884613"/>
                  <a:gd name="connsiteX98" fmla="*/ 1582657 w 1752614"/>
                  <a:gd name="connsiteY98" fmla="*/ 884614 h 884613"/>
                  <a:gd name="connsiteX99" fmla="*/ 1586140 w 1752614"/>
                  <a:gd name="connsiteY99" fmla="*/ 881827 h 884613"/>
                  <a:gd name="connsiteX100" fmla="*/ 1719180 w 1752614"/>
                  <a:gd name="connsiteY100" fmla="*/ 728587 h 884613"/>
                  <a:gd name="connsiteX101" fmla="*/ 1726842 w 1752614"/>
                  <a:gd name="connsiteY101" fmla="*/ 711870 h 884613"/>
                  <a:gd name="connsiteX102" fmla="*/ 1728235 w 1752614"/>
                  <a:gd name="connsiteY102" fmla="*/ 708387 h 884613"/>
                  <a:gd name="connsiteX103" fmla="*/ 1728932 w 1752614"/>
                  <a:gd name="connsiteY103" fmla="*/ 706298 h 884613"/>
                  <a:gd name="connsiteX104" fmla="*/ 1733111 w 1752614"/>
                  <a:gd name="connsiteY104" fmla="*/ 695153 h 884613"/>
                  <a:gd name="connsiteX105" fmla="*/ 1734504 w 1752614"/>
                  <a:gd name="connsiteY105" fmla="*/ 690277 h 884613"/>
                  <a:gd name="connsiteX106" fmla="*/ 1735201 w 1752614"/>
                  <a:gd name="connsiteY106" fmla="*/ 688188 h 884613"/>
                  <a:gd name="connsiteX107" fmla="*/ 1738683 w 1752614"/>
                  <a:gd name="connsiteY107" fmla="*/ 677739 h 884613"/>
                  <a:gd name="connsiteX108" fmla="*/ 1740773 w 1752614"/>
                  <a:gd name="connsiteY108" fmla="*/ 671470 h 884613"/>
                  <a:gd name="connsiteX109" fmla="*/ 1740773 w 1752614"/>
                  <a:gd name="connsiteY109" fmla="*/ 671470 h 884613"/>
                  <a:gd name="connsiteX110" fmla="*/ 1743559 w 1752614"/>
                  <a:gd name="connsiteY110" fmla="*/ 661022 h 884613"/>
                  <a:gd name="connsiteX111" fmla="*/ 1744952 w 1752614"/>
                  <a:gd name="connsiteY111" fmla="*/ 654057 h 884613"/>
                  <a:gd name="connsiteX112" fmla="*/ 1747042 w 1752614"/>
                  <a:gd name="connsiteY112" fmla="*/ 643608 h 884613"/>
                  <a:gd name="connsiteX113" fmla="*/ 1748434 w 1752614"/>
                  <a:gd name="connsiteY113" fmla="*/ 637340 h 884613"/>
                  <a:gd name="connsiteX114" fmla="*/ 1749828 w 1752614"/>
                  <a:gd name="connsiteY114" fmla="*/ 626892 h 884613"/>
                  <a:gd name="connsiteX115" fmla="*/ 1749828 w 1752614"/>
                  <a:gd name="connsiteY115" fmla="*/ 625498 h 884613"/>
                  <a:gd name="connsiteX116" fmla="*/ 1750524 w 1752614"/>
                  <a:gd name="connsiteY116" fmla="*/ 621319 h 884613"/>
                  <a:gd name="connsiteX117" fmla="*/ 1751917 w 1752614"/>
                  <a:gd name="connsiteY117" fmla="*/ 609478 h 884613"/>
                  <a:gd name="connsiteX118" fmla="*/ 1751917 w 1752614"/>
                  <a:gd name="connsiteY118" fmla="*/ 608085 h 884613"/>
                  <a:gd name="connsiteX119" fmla="*/ 1751917 w 1752614"/>
                  <a:gd name="connsiteY119" fmla="*/ 605298 h 884613"/>
                  <a:gd name="connsiteX120" fmla="*/ 1752614 w 1752614"/>
                  <a:gd name="connsiteY120" fmla="*/ 571864 h 884613"/>
                  <a:gd name="connsiteX121" fmla="*/ 1752614 w 1752614"/>
                  <a:gd name="connsiteY121" fmla="*/ 570471 h 884613"/>
                  <a:gd name="connsiteX122" fmla="*/ 1752614 w 1752614"/>
                  <a:gd name="connsiteY122" fmla="*/ 569775 h 884613"/>
                  <a:gd name="connsiteX123" fmla="*/ 1751917 w 1752614"/>
                  <a:gd name="connsiteY123" fmla="*/ 555844 h 884613"/>
                  <a:gd name="connsiteX124" fmla="*/ 1751917 w 1752614"/>
                  <a:gd name="connsiteY124" fmla="*/ 553057 h 884613"/>
                  <a:gd name="connsiteX125" fmla="*/ 1751917 w 1752614"/>
                  <a:gd name="connsiteY125" fmla="*/ 551664 h 884613"/>
                  <a:gd name="connsiteX126" fmla="*/ 1750524 w 1752614"/>
                  <a:gd name="connsiteY126" fmla="*/ 539823 h 884613"/>
                  <a:gd name="connsiteX127" fmla="*/ 1749828 w 1752614"/>
                  <a:gd name="connsiteY127" fmla="*/ 536341 h 884613"/>
                  <a:gd name="connsiteX128" fmla="*/ 1749828 w 1752614"/>
                  <a:gd name="connsiteY128" fmla="*/ 534947 h 884613"/>
                  <a:gd name="connsiteX129" fmla="*/ 1747738 w 1752614"/>
                  <a:gd name="connsiteY129" fmla="*/ 523802 h 884613"/>
                  <a:gd name="connsiteX130" fmla="*/ 1747042 w 1752614"/>
                  <a:gd name="connsiteY130" fmla="*/ 519623 h 884613"/>
                  <a:gd name="connsiteX131" fmla="*/ 1744255 w 1752614"/>
                  <a:gd name="connsiteY131" fmla="*/ 508479 h 884613"/>
                  <a:gd name="connsiteX132" fmla="*/ 1742863 w 1752614"/>
                  <a:gd name="connsiteY132" fmla="*/ 504299 h 884613"/>
                  <a:gd name="connsiteX133" fmla="*/ 1739380 w 1752614"/>
                  <a:gd name="connsiteY133" fmla="*/ 492458 h 884613"/>
                  <a:gd name="connsiteX134" fmla="*/ 1738683 w 1752614"/>
                  <a:gd name="connsiteY134" fmla="*/ 491065 h 884613"/>
                  <a:gd name="connsiteX135" fmla="*/ 1737986 w 1752614"/>
                  <a:gd name="connsiteY135" fmla="*/ 488975 h 884613"/>
                  <a:gd name="connsiteX136" fmla="*/ 1733111 w 1752614"/>
                  <a:gd name="connsiteY136" fmla="*/ 476437 h 884613"/>
                  <a:gd name="connsiteX137" fmla="*/ 1733111 w 1752614"/>
                  <a:gd name="connsiteY137" fmla="*/ 475741 h 884613"/>
                  <a:gd name="connsiteX138" fmla="*/ 1732414 w 1752614"/>
                  <a:gd name="connsiteY138" fmla="*/ 474348 h 884613"/>
                  <a:gd name="connsiteX139" fmla="*/ 1726145 w 1752614"/>
                  <a:gd name="connsiteY139" fmla="*/ 461113 h 884613"/>
                  <a:gd name="connsiteX140" fmla="*/ 1725449 w 1752614"/>
                  <a:gd name="connsiteY140" fmla="*/ 459720 h 884613"/>
                  <a:gd name="connsiteX141" fmla="*/ 1717090 w 1752614"/>
                  <a:gd name="connsiteY141" fmla="*/ 442307 h 884613"/>
                  <a:gd name="connsiteX142" fmla="*/ 1716393 w 1752614"/>
                  <a:gd name="connsiteY142" fmla="*/ 443003 h 884613"/>
                  <a:gd name="connsiteX143" fmla="*/ 1584746 w 1752614"/>
                  <a:gd name="connsiteY143" fmla="*/ 318321 h 884613"/>
                  <a:gd name="connsiteX144" fmla="*/ 1053978 w 1752614"/>
                  <a:gd name="connsiteY144" fmla="*/ 0 h 884613"/>
                  <a:gd name="connsiteX145" fmla="*/ 1053978 w 1752614"/>
                  <a:gd name="connsiteY145" fmla="*/ 0 h 884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</a:cxnLst>
                <a:rect l="l" t="t" r="r" b="b"/>
                <a:pathLst>
                  <a:path w="1752614" h="884613">
                    <a:moveTo>
                      <a:pt x="1053978" y="13931"/>
                    </a:moveTo>
                    <a:cubicBezTo>
                      <a:pt x="1263638" y="13931"/>
                      <a:pt x="1519968" y="116323"/>
                      <a:pt x="1572209" y="329466"/>
                    </a:cubicBezTo>
                    <a:cubicBezTo>
                      <a:pt x="1635594" y="360114"/>
                      <a:pt x="1684353" y="408872"/>
                      <a:pt x="1712214" y="468079"/>
                    </a:cubicBezTo>
                    <a:cubicBezTo>
                      <a:pt x="1712214" y="468079"/>
                      <a:pt x="1712214" y="468079"/>
                      <a:pt x="1712214" y="468079"/>
                    </a:cubicBezTo>
                    <a:cubicBezTo>
                      <a:pt x="1712214" y="468079"/>
                      <a:pt x="1712214" y="468775"/>
                      <a:pt x="1712911" y="468775"/>
                    </a:cubicBezTo>
                    <a:cubicBezTo>
                      <a:pt x="1715001" y="472955"/>
                      <a:pt x="1717090" y="477134"/>
                      <a:pt x="1718483" y="481313"/>
                    </a:cubicBezTo>
                    <a:cubicBezTo>
                      <a:pt x="1718483" y="482010"/>
                      <a:pt x="1719180" y="482706"/>
                      <a:pt x="1719180" y="482706"/>
                    </a:cubicBezTo>
                    <a:cubicBezTo>
                      <a:pt x="1720573" y="486886"/>
                      <a:pt x="1722663" y="491065"/>
                      <a:pt x="1724055" y="495244"/>
                    </a:cubicBezTo>
                    <a:cubicBezTo>
                      <a:pt x="1724753" y="496637"/>
                      <a:pt x="1724753" y="497334"/>
                      <a:pt x="1725449" y="498727"/>
                    </a:cubicBezTo>
                    <a:cubicBezTo>
                      <a:pt x="1726842" y="502210"/>
                      <a:pt x="1727538" y="506389"/>
                      <a:pt x="1728932" y="509871"/>
                    </a:cubicBezTo>
                    <a:cubicBezTo>
                      <a:pt x="1729628" y="511265"/>
                      <a:pt x="1729628" y="512658"/>
                      <a:pt x="1730324" y="514051"/>
                    </a:cubicBezTo>
                    <a:cubicBezTo>
                      <a:pt x="1731021" y="517534"/>
                      <a:pt x="1732414" y="521016"/>
                      <a:pt x="1733111" y="524499"/>
                    </a:cubicBezTo>
                    <a:cubicBezTo>
                      <a:pt x="1733111" y="525892"/>
                      <a:pt x="1733807" y="527285"/>
                      <a:pt x="1733807" y="528678"/>
                    </a:cubicBezTo>
                    <a:cubicBezTo>
                      <a:pt x="1734504" y="532161"/>
                      <a:pt x="1735201" y="535644"/>
                      <a:pt x="1735897" y="539823"/>
                    </a:cubicBezTo>
                    <a:cubicBezTo>
                      <a:pt x="1735897" y="541216"/>
                      <a:pt x="1736593" y="542609"/>
                      <a:pt x="1736593" y="544002"/>
                    </a:cubicBezTo>
                    <a:cubicBezTo>
                      <a:pt x="1737290" y="547485"/>
                      <a:pt x="1737986" y="551664"/>
                      <a:pt x="1737986" y="555147"/>
                    </a:cubicBezTo>
                    <a:cubicBezTo>
                      <a:pt x="1737986" y="556540"/>
                      <a:pt x="1737986" y="557933"/>
                      <a:pt x="1738683" y="558630"/>
                    </a:cubicBezTo>
                    <a:cubicBezTo>
                      <a:pt x="1739380" y="562809"/>
                      <a:pt x="1739380" y="567685"/>
                      <a:pt x="1739380" y="571864"/>
                    </a:cubicBezTo>
                    <a:cubicBezTo>
                      <a:pt x="1739380" y="572561"/>
                      <a:pt x="1739380" y="573257"/>
                      <a:pt x="1739380" y="573954"/>
                    </a:cubicBezTo>
                    <a:cubicBezTo>
                      <a:pt x="1740076" y="584402"/>
                      <a:pt x="1739380" y="594850"/>
                      <a:pt x="1738683" y="605298"/>
                    </a:cubicBezTo>
                    <a:cubicBezTo>
                      <a:pt x="1738683" y="606692"/>
                      <a:pt x="1738683" y="608085"/>
                      <a:pt x="1737986" y="609478"/>
                    </a:cubicBezTo>
                    <a:cubicBezTo>
                      <a:pt x="1737986" y="613657"/>
                      <a:pt x="1737290" y="617140"/>
                      <a:pt x="1736593" y="621319"/>
                    </a:cubicBezTo>
                    <a:cubicBezTo>
                      <a:pt x="1736593" y="623409"/>
                      <a:pt x="1735897" y="624802"/>
                      <a:pt x="1735897" y="626892"/>
                    </a:cubicBezTo>
                    <a:cubicBezTo>
                      <a:pt x="1735201" y="630374"/>
                      <a:pt x="1735201" y="633857"/>
                      <a:pt x="1734504" y="637340"/>
                    </a:cubicBezTo>
                    <a:cubicBezTo>
                      <a:pt x="1733807" y="639429"/>
                      <a:pt x="1733807" y="641519"/>
                      <a:pt x="1733111" y="643608"/>
                    </a:cubicBezTo>
                    <a:cubicBezTo>
                      <a:pt x="1732414" y="647091"/>
                      <a:pt x="1731718" y="649878"/>
                      <a:pt x="1731021" y="653360"/>
                    </a:cubicBezTo>
                    <a:cubicBezTo>
                      <a:pt x="1730324" y="655450"/>
                      <a:pt x="1730324" y="657539"/>
                      <a:pt x="1729628" y="659629"/>
                    </a:cubicBezTo>
                    <a:cubicBezTo>
                      <a:pt x="1728932" y="663112"/>
                      <a:pt x="1728235" y="665898"/>
                      <a:pt x="1726842" y="669381"/>
                    </a:cubicBezTo>
                    <a:cubicBezTo>
                      <a:pt x="1726145" y="671470"/>
                      <a:pt x="1725449" y="673560"/>
                      <a:pt x="1724753" y="675650"/>
                    </a:cubicBezTo>
                    <a:cubicBezTo>
                      <a:pt x="1724055" y="679133"/>
                      <a:pt x="1722663" y="682615"/>
                      <a:pt x="1721270" y="685401"/>
                    </a:cubicBezTo>
                    <a:cubicBezTo>
                      <a:pt x="1720573" y="687491"/>
                      <a:pt x="1719876" y="689581"/>
                      <a:pt x="1719180" y="691670"/>
                    </a:cubicBezTo>
                    <a:cubicBezTo>
                      <a:pt x="1717787" y="695153"/>
                      <a:pt x="1716393" y="698636"/>
                      <a:pt x="1715001" y="702815"/>
                    </a:cubicBezTo>
                    <a:cubicBezTo>
                      <a:pt x="1714304" y="704904"/>
                      <a:pt x="1713607" y="706298"/>
                      <a:pt x="1712911" y="708387"/>
                    </a:cubicBezTo>
                    <a:cubicBezTo>
                      <a:pt x="1710822" y="713960"/>
                      <a:pt x="1708035" y="718835"/>
                      <a:pt x="1705249" y="724408"/>
                    </a:cubicBezTo>
                    <a:cubicBezTo>
                      <a:pt x="1678780" y="778739"/>
                      <a:pt x="1632808" y="830283"/>
                      <a:pt x="1576388" y="872772"/>
                    </a:cubicBezTo>
                    <a:lnTo>
                      <a:pt x="34235" y="872772"/>
                    </a:lnTo>
                    <a:cubicBezTo>
                      <a:pt x="25876" y="858841"/>
                      <a:pt x="19607" y="843517"/>
                      <a:pt x="16125" y="826800"/>
                    </a:cubicBezTo>
                    <a:cubicBezTo>
                      <a:pt x="3587" y="768987"/>
                      <a:pt x="41897" y="714656"/>
                      <a:pt x="87869" y="686098"/>
                    </a:cubicBezTo>
                    <a:cubicBezTo>
                      <a:pt x="121303" y="665898"/>
                      <a:pt x="163096" y="656146"/>
                      <a:pt x="206978" y="656146"/>
                    </a:cubicBezTo>
                    <a:cubicBezTo>
                      <a:pt x="243198" y="656146"/>
                      <a:pt x="280812" y="663112"/>
                      <a:pt x="314246" y="675650"/>
                    </a:cubicBezTo>
                    <a:cubicBezTo>
                      <a:pt x="313550" y="672167"/>
                      <a:pt x="312853" y="667988"/>
                      <a:pt x="312853" y="664505"/>
                    </a:cubicBezTo>
                    <a:cubicBezTo>
                      <a:pt x="312853" y="663112"/>
                      <a:pt x="312853" y="662415"/>
                      <a:pt x="312157" y="661022"/>
                    </a:cubicBezTo>
                    <a:cubicBezTo>
                      <a:pt x="311460" y="658236"/>
                      <a:pt x="311460" y="655450"/>
                      <a:pt x="311460" y="652663"/>
                    </a:cubicBezTo>
                    <a:cubicBezTo>
                      <a:pt x="311460" y="651271"/>
                      <a:pt x="311460" y="650574"/>
                      <a:pt x="310763" y="649181"/>
                    </a:cubicBezTo>
                    <a:cubicBezTo>
                      <a:pt x="310763" y="646395"/>
                      <a:pt x="310067" y="642912"/>
                      <a:pt x="310067" y="640126"/>
                    </a:cubicBezTo>
                    <a:cubicBezTo>
                      <a:pt x="310067" y="639429"/>
                      <a:pt x="310067" y="638733"/>
                      <a:pt x="310067" y="638036"/>
                    </a:cubicBezTo>
                    <a:cubicBezTo>
                      <a:pt x="309370" y="630374"/>
                      <a:pt x="309370" y="622712"/>
                      <a:pt x="308674" y="614353"/>
                    </a:cubicBezTo>
                    <a:cubicBezTo>
                      <a:pt x="308674" y="614353"/>
                      <a:pt x="308674" y="613657"/>
                      <a:pt x="308674" y="613657"/>
                    </a:cubicBezTo>
                    <a:cubicBezTo>
                      <a:pt x="308674" y="610174"/>
                      <a:pt x="308674" y="605995"/>
                      <a:pt x="308674" y="602512"/>
                    </a:cubicBezTo>
                    <a:cubicBezTo>
                      <a:pt x="308674" y="602512"/>
                      <a:pt x="308674" y="602512"/>
                      <a:pt x="308674" y="602512"/>
                    </a:cubicBezTo>
                    <a:cubicBezTo>
                      <a:pt x="308674" y="597637"/>
                      <a:pt x="309370" y="592761"/>
                      <a:pt x="309370" y="587885"/>
                    </a:cubicBezTo>
                    <a:cubicBezTo>
                      <a:pt x="309370" y="587885"/>
                      <a:pt x="309370" y="587885"/>
                      <a:pt x="309370" y="587885"/>
                    </a:cubicBezTo>
                    <a:cubicBezTo>
                      <a:pt x="311460" y="563506"/>
                      <a:pt x="315639" y="539126"/>
                      <a:pt x="324694" y="516837"/>
                    </a:cubicBezTo>
                    <a:cubicBezTo>
                      <a:pt x="324694" y="516837"/>
                      <a:pt x="324694" y="516837"/>
                      <a:pt x="324694" y="516837"/>
                    </a:cubicBezTo>
                    <a:cubicBezTo>
                      <a:pt x="326088" y="512658"/>
                      <a:pt x="328177" y="507782"/>
                      <a:pt x="330267" y="503603"/>
                    </a:cubicBezTo>
                    <a:cubicBezTo>
                      <a:pt x="330267" y="503603"/>
                      <a:pt x="330267" y="503603"/>
                      <a:pt x="330267" y="503603"/>
                    </a:cubicBezTo>
                    <a:cubicBezTo>
                      <a:pt x="332357" y="499423"/>
                      <a:pt x="334446" y="495244"/>
                      <a:pt x="336536" y="491065"/>
                    </a:cubicBezTo>
                    <a:cubicBezTo>
                      <a:pt x="336536" y="491065"/>
                      <a:pt x="336536" y="491065"/>
                      <a:pt x="336536" y="491065"/>
                    </a:cubicBezTo>
                    <a:cubicBezTo>
                      <a:pt x="336536" y="491065"/>
                      <a:pt x="336536" y="491065"/>
                      <a:pt x="336536" y="491065"/>
                    </a:cubicBezTo>
                    <a:cubicBezTo>
                      <a:pt x="353949" y="460417"/>
                      <a:pt x="379722" y="433948"/>
                      <a:pt x="416639" y="415141"/>
                    </a:cubicBezTo>
                    <a:cubicBezTo>
                      <a:pt x="444500" y="401210"/>
                      <a:pt x="477238" y="394245"/>
                      <a:pt x="510672" y="394245"/>
                    </a:cubicBezTo>
                    <a:cubicBezTo>
                      <a:pt x="565003" y="394245"/>
                      <a:pt x="622816" y="411659"/>
                      <a:pt x="668788" y="441610"/>
                    </a:cubicBezTo>
                    <a:cubicBezTo>
                      <a:pt x="668092" y="231253"/>
                      <a:pt x="759339" y="35524"/>
                      <a:pt x="1005220" y="16020"/>
                    </a:cubicBezTo>
                    <a:cubicBezTo>
                      <a:pt x="1021241" y="13931"/>
                      <a:pt x="1037958" y="13931"/>
                      <a:pt x="1053978" y="13931"/>
                    </a:cubicBezTo>
                    <a:moveTo>
                      <a:pt x="1053978" y="0"/>
                    </a:moveTo>
                    <a:lnTo>
                      <a:pt x="1053978" y="0"/>
                    </a:lnTo>
                    <a:cubicBezTo>
                      <a:pt x="1037261" y="0"/>
                      <a:pt x="1020544" y="696"/>
                      <a:pt x="1004524" y="2090"/>
                    </a:cubicBezTo>
                    <a:cubicBezTo>
                      <a:pt x="885414" y="11841"/>
                      <a:pt x="794167" y="61296"/>
                      <a:pt x="732871" y="149061"/>
                    </a:cubicBezTo>
                    <a:cubicBezTo>
                      <a:pt x="684809" y="218715"/>
                      <a:pt x="658340" y="310659"/>
                      <a:pt x="654857" y="417231"/>
                    </a:cubicBezTo>
                    <a:cubicBezTo>
                      <a:pt x="610975" y="393549"/>
                      <a:pt x="559431" y="380314"/>
                      <a:pt x="509976" y="380314"/>
                    </a:cubicBezTo>
                    <a:cubicBezTo>
                      <a:pt x="473059" y="380314"/>
                      <a:pt x="438231" y="387976"/>
                      <a:pt x="409673" y="402604"/>
                    </a:cubicBezTo>
                    <a:cubicBezTo>
                      <a:pt x="377632" y="418624"/>
                      <a:pt x="351860" y="441610"/>
                      <a:pt x="333053" y="469472"/>
                    </a:cubicBezTo>
                    <a:lnTo>
                      <a:pt x="332357" y="468775"/>
                    </a:lnTo>
                    <a:lnTo>
                      <a:pt x="323998" y="483403"/>
                    </a:lnTo>
                    <a:lnTo>
                      <a:pt x="323998" y="484100"/>
                    </a:lnTo>
                    <a:lnTo>
                      <a:pt x="323998" y="484100"/>
                    </a:lnTo>
                    <a:cubicBezTo>
                      <a:pt x="321908" y="488279"/>
                      <a:pt x="319818" y="492458"/>
                      <a:pt x="317729" y="496637"/>
                    </a:cubicBezTo>
                    <a:lnTo>
                      <a:pt x="317729" y="496637"/>
                    </a:lnTo>
                    <a:cubicBezTo>
                      <a:pt x="315639" y="501513"/>
                      <a:pt x="313550" y="505692"/>
                      <a:pt x="312157" y="510568"/>
                    </a:cubicBezTo>
                    <a:cubicBezTo>
                      <a:pt x="303798" y="533554"/>
                      <a:pt x="298226" y="558630"/>
                      <a:pt x="296136" y="585099"/>
                    </a:cubicBezTo>
                    <a:lnTo>
                      <a:pt x="296136" y="585099"/>
                    </a:lnTo>
                    <a:lnTo>
                      <a:pt x="296136" y="585099"/>
                    </a:lnTo>
                    <a:cubicBezTo>
                      <a:pt x="295439" y="590671"/>
                      <a:pt x="295439" y="595547"/>
                      <a:pt x="295439" y="600422"/>
                    </a:cubicBezTo>
                    <a:cubicBezTo>
                      <a:pt x="295439" y="604602"/>
                      <a:pt x="295439" y="608781"/>
                      <a:pt x="295439" y="612264"/>
                    </a:cubicBezTo>
                    <a:lnTo>
                      <a:pt x="295439" y="612961"/>
                    </a:lnTo>
                    <a:cubicBezTo>
                      <a:pt x="295439" y="620622"/>
                      <a:pt x="296136" y="628981"/>
                      <a:pt x="296833" y="637340"/>
                    </a:cubicBezTo>
                    <a:lnTo>
                      <a:pt x="296833" y="638733"/>
                    </a:lnTo>
                    <a:lnTo>
                      <a:pt x="296833" y="639429"/>
                    </a:lnTo>
                    <a:cubicBezTo>
                      <a:pt x="296833" y="642912"/>
                      <a:pt x="297529" y="645698"/>
                      <a:pt x="297529" y="649181"/>
                    </a:cubicBezTo>
                    <a:lnTo>
                      <a:pt x="298226" y="652663"/>
                    </a:lnTo>
                    <a:cubicBezTo>
                      <a:pt x="298226" y="652663"/>
                      <a:pt x="298226" y="652663"/>
                      <a:pt x="298226" y="653360"/>
                    </a:cubicBezTo>
                    <a:cubicBezTo>
                      <a:pt x="268971" y="645002"/>
                      <a:pt x="238323" y="640126"/>
                      <a:pt x="207675" y="640126"/>
                    </a:cubicBezTo>
                    <a:cubicBezTo>
                      <a:pt x="158916" y="640126"/>
                      <a:pt x="115034" y="651271"/>
                      <a:pt x="80903" y="672167"/>
                    </a:cubicBezTo>
                    <a:cubicBezTo>
                      <a:pt x="31449" y="702815"/>
                      <a:pt x="-11737" y="762021"/>
                      <a:pt x="2890" y="827497"/>
                    </a:cubicBezTo>
                    <a:cubicBezTo>
                      <a:pt x="6373" y="844910"/>
                      <a:pt x="13338" y="861627"/>
                      <a:pt x="23090" y="877648"/>
                    </a:cubicBezTo>
                    <a:lnTo>
                      <a:pt x="27269" y="884614"/>
                    </a:lnTo>
                    <a:lnTo>
                      <a:pt x="34931" y="884614"/>
                    </a:lnTo>
                    <a:lnTo>
                      <a:pt x="1577781" y="884614"/>
                    </a:lnTo>
                    <a:lnTo>
                      <a:pt x="1582657" y="884614"/>
                    </a:lnTo>
                    <a:lnTo>
                      <a:pt x="1586140" y="881827"/>
                    </a:lnTo>
                    <a:cubicBezTo>
                      <a:pt x="1646042" y="835855"/>
                      <a:pt x="1692014" y="782918"/>
                      <a:pt x="1719180" y="728587"/>
                    </a:cubicBezTo>
                    <a:cubicBezTo>
                      <a:pt x="1721966" y="723015"/>
                      <a:pt x="1724055" y="717443"/>
                      <a:pt x="1726842" y="711870"/>
                    </a:cubicBezTo>
                    <a:cubicBezTo>
                      <a:pt x="1727538" y="710477"/>
                      <a:pt x="1727538" y="709780"/>
                      <a:pt x="1728235" y="708387"/>
                    </a:cubicBezTo>
                    <a:lnTo>
                      <a:pt x="1728932" y="706298"/>
                    </a:lnTo>
                    <a:cubicBezTo>
                      <a:pt x="1730324" y="702815"/>
                      <a:pt x="1731718" y="698636"/>
                      <a:pt x="1733111" y="695153"/>
                    </a:cubicBezTo>
                    <a:cubicBezTo>
                      <a:pt x="1733807" y="693760"/>
                      <a:pt x="1734504" y="692367"/>
                      <a:pt x="1734504" y="690277"/>
                    </a:cubicBezTo>
                    <a:lnTo>
                      <a:pt x="1735201" y="688188"/>
                    </a:lnTo>
                    <a:cubicBezTo>
                      <a:pt x="1736593" y="684705"/>
                      <a:pt x="1737290" y="681222"/>
                      <a:pt x="1738683" y="677739"/>
                    </a:cubicBezTo>
                    <a:cubicBezTo>
                      <a:pt x="1739380" y="675650"/>
                      <a:pt x="1740076" y="673560"/>
                      <a:pt x="1740773" y="671470"/>
                    </a:cubicBezTo>
                    <a:lnTo>
                      <a:pt x="1740773" y="671470"/>
                    </a:lnTo>
                    <a:cubicBezTo>
                      <a:pt x="1741469" y="667988"/>
                      <a:pt x="1742863" y="664505"/>
                      <a:pt x="1743559" y="661022"/>
                    </a:cubicBezTo>
                    <a:cubicBezTo>
                      <a:pt x="1744255" y="658933"/>
                      <a:pt x="1744952" y="656843"/>
                      <a:pt x="1744952" y="654057"/>
                    </a:cubicBezTo>
                    <a:cubicBezTo>
                      <a:pt x="1745649" y="650574"/>
                      <a:pt x="1746345" y="647091"/>
                      <a:pt x="1747042" y="643608"/>
                    </a:cubicBezTo>
                    <a:cubicBezTo>
                      <a:pt x="1747738" y="641519"/>
                      <a:pt x="1747738" y="639429"/>
                      <a:pt x="1748434" y="637340"/>
                    </a:cubicBezTo>
                    <a:cubicBezTo>
                      <a:pt x="1749132" y="633857"/>
                      <a:pt x="1749828" y="630374"/>
                      <a:pt x="1749828" y="626892"/>
                    </a:cubicBezTo>
                    <a:lnTo>
                      <a:pt x="1749828" y="625498"/>
                    </a:lnTo>
                    <a:cubicBezTo>
                      <a:pt x="1749828" y="624105"/>
                      <a:pt x="1750524" y="622712"/>
                      <a:pt x="1750524" y="621319"/>
                    </a:cubicBezTo>
                    <a:cubicBezTo>
                      <a:pt x="1751221" y="617836"/>
                      <a:pt x="1751221" y="613657"/>
                      <a:pt x="1751917" y="609478"/>
                    </a:cubicBezTo>
                    <a:lnTo>
                      <a:pt x="1751917" y="608085"/>
                    </a:lnTo>
                    <a:cubicBezTo>
                      <a:pt x="1751917" y="607388"/>
                      <a:pt x="1751917" y="605995"/>
                      <a:pt x="1751917" y="605298"/>
                    </a:cubicBezTo>
                    <a:cubicBezTo>
                      <a:pt x="1752614" y="594154"/>
                      <a:pt x="1752614" y="583009"/>
                      <a:pt x="1752614" y="571864"/>
                    </a:cubicBezTo>
                    <a:cubicBezTo>
                      <a:pt x="1752614" y="571168"/>
                      <a:pt x="1752614" y="571168"/>
                      <a:pt x="1752614" y="570471"/>
                    </a:cubicBezTo>
                    <a:lnTo>
                      <a:pt x="1752614" y="569775"/>
                    </a:lnTo>
                    <a:cubicBezTo>
                      <a:pt x="1752614" y="564899"/>
                      <a:pt x="1751917" y="560023"/>
                      <a:pt x="1751917" y="555844"/>
                    </a:cubicBezTo>
                    <a:cubicBezTo>
                      <a:pt x="1751917" y="555147"/>
                      <a:pt x="1751917" y="554451"/>
                      <a:pt x="1751917" y="553057"/>
                    </a:cubicBezTo>
                    <a:lnTo>
                      <a:pt x="1751917" y="551664"/>
                    </a:lnTo>
                    <a:cubicBezTo>
                      <a:pt x="1751221" y="547485"/>
                      <a:pt x="1751221" y="543306"/>
                      <a:pt x="1750524" y="539823"/>
                    </a:cubicBezTo>
                    <a:cubicBezTo>
                      <a:pt x="1750524" y="538430"/>
                      <a:pt x="1749828" y="537733"/>
                      <a:pt x="1749828" y="536341"/>
                    </a:cubicBezTo>
                    <a:lnTo>
                      <a:pt x="1749828" y="534947"/>
                    </a:lnTo>
                    <a:cubicBezTo>
                      <a:pt x="1749132" y="530768"/>
                      <a:pt x="1748434" y="527285"/>
                      <a:pt x="1747738" y="523802"/>
                    </a:cubicBezTo>
                    <a:cubicBezTo>
                      <a:pt x="1747738" y="522410"/>
                      <a:pt x="1747042" y="521016"/>
                      <a:pt x="1747042" y="519623"/>
                    </a:cubicBezTo>
                    <a:cubicBezTo>
                      <a:pt x="1746345" y="516141"/>
                      <a:pt x="1744952" y="511961"/>
                      <a:pt x="1744255" y="508479"/>
                    </a:cubicBezTo>
                    <a:cubicBezTo>
                      <a:pt x="1743559" y="507086"/>
                      <a:pt x="1743559" y="505692"/>
                      <a:pt x="1742863" y="504299"/>
                    </a:cubicBezTo>
                    <a:cubicBezTo>
                      <a:pt x="1741469" y="500816"/>
                      <a:pt x="1740773" y="496637"/>
                      <a:pt x="1739380" y="492458"/>
                    </a:cubicBezTo>
                    <a:lnTo>
                      <a:pt x="1738683" y="491065"/>
                    </a:lnTo>
                    <a:cubicBezTo>
                      <a:pt x="1738683" y="490368"/>
                      <a:pt x="1737986" y="489672"/>
                      <a:pt x="1737986" y="488975"/>
                    </a:cubicBezTo>
                    <a:cubicBezTo>
                      <a:pt x="1736593" y="484796"/>
                      <a:pt x="1735201" y="480617"/>
                      <a:pt x="1733111" y="476437"/>
                    </a:cubicBezTo>
                    <a:lnTo>
                      <a:pt x="1733111" y="475741"/>
                    </a:lnTo>
                    <a:lnTo>
                      <a:pt x="1732414" y="474348"/>
                    </a:lnTo>
                    <a:cubicBezTo>
                      <a:pt x="1730324" y="470169"/>
                      <a:pt x="1728932" y="465293"/>
                      <a:pt x="1726145" y="461113"/>
                    </a:cubicBezTo>
                    <a:cubicBezTo>
                      <a:pt x="1726145" y="460417"/>
                      <a:pt x="1726145" y="460417"/>
                      <a:pt x="1725449" y="459720"/>
                    </a:cubicBezTo>
                    <a:lnTo>
                      <a:pt x="1717090" y="442307"/>
                    </a:lnTo>
                    <a:lnTo>
                      <a:pt x="1716393" y="443003"/>
                    </a:lnTo>
                    <a:cubicBezTo>
                      <a:pt x="1687139" y="390762"/>
                      <a:pt x="1640470" y="346880"/>
                      <a:pt x="1584746" y="318321"/>
                    </a:cubicBezTo>
                    <a:cubicBezTo>
                      <a:pt x="1528326" y="109357"/>
                      <a:pt x="1276177" y="0"/>
                      <a:pt x="1053978" y="0"/>
                    </a:cubicBezTo>
                    <a:lnTo>
                      <a:pt x="10539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" name="Graphic 714">
                <a:extLst>
                  <a:ext uri="{FF2B5EF4-FFF2-40B4-BE49-F238E27FC236}">
                    <a16:creationId xmlns:a16="http://schemas.microsoft.com/office/drawing/2014/main" id="{1E734F2B-BA35-A0D1-F6B3-C360620C0AF7}"/>
                  </a:ext>
                </a:extLst>
              </p:cNvPr>
              <p:cNvGrpSpPr/>
              <p:nvPr/>
            </p:nvGrpSpPr>
            <p:grpSpPr>
              <a:xfrm>
                <a:off x="9013134" y="4051712"/>
                <a:ext cx="791973" cy="2070135"/>
                <a:chOff x="9013134" y="4051712"/>
                <a:chExt cx="791973" cy="2070135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074659DA-3BF9-9C7B-78DB-9A8880161BB7}"/>
                    </a:ext>
                  </a:extLst>
                </p:cNvPr>
                <p:cNvSpPr/>
                <p:nvPr/>
              </p:nvSpPr>
              <p:spPr>
                <a:xfrm>
                  <a:off x="9190057" y="5624513"/>
                  <a:ext cx="10448" cy="9751"/>
                </a:xfrm>
                <a:custGeom>
                  <a:avLst/>
                  <a:gdLst>
                    <a:gd name="connsiteX0" fmla="*/ 10448 w 10448"/>
                    <a:gd name="connsiteY0" fmla="*/ 9751 h 9751"/>
                    <a:gd name="connsiteX1" fmla="*/ 0 w 10448"/>
                    <a:gd name="connsiteY1" fmla="*/ 0 h 9751"/>
                    <a:gd name="connsiteX2" fmla="*/ 10448 w 10448"/>
                    <a:gd name="connsiteY2" fmla="*/ 9751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448" h="9751">
                      <a:moveTo>
                        <a:pt x="10448" y="9751"/>
                      </a:moveTo>
                      <a:cubicBezTo>
                        <a:pt x="6965" y="6269"/>
                        <a:pt x="3483" y="3483"/>
                        <a:pt x="0" y="0"/>
                      </a:cubicBezTo>
                      <a:cubicBezTo>
                        <a:pt x="3483" y="2786"/>
                        <a:pt x="6965" y="6269"/>
                        <a:pt x="10448" y="9751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44B03A0-B1F4-10A4-2C85-86034A43CF3D}"/>
                    </a:ext>
                  </a:extLst>
                </p:cNvPr>
                <p:cNvSpPr/>
                <p:nvPr/>
              </p:nvSpPr>
              <p:spPr>
                <a:xfrm>
                  <a:off x="9311256" y="5705312"/>
                  <a:ext cx="16020" cy="5572"/>
                </a:xfrm>
                <a:custGeom>
                  <a:avLst/>
                  <a:gdLst>
                    <a:gd name="connsiteX0" fmla="*/ 16021 w 16020"/>
                    <a:gd name="connsiteY0" fmla="*/ 5572 h 5572"/>
                    <a:gd name="connsiteX1" fmla="*/ 0 w 16020"/>
                    <a:gd name="connsiteY1" fmla="*/ 0 h 5572"/>
                    <a:gd name="connsiteX2" fmla="*/ 16021 w 16020"/>
                    <a:gd name="connsiteY2" fmla="*/ 5572 h 5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020" h="5572">
                      <a:moveTo>
                        <a:pt x="16021" y="5572"/>
                      </a:moveTo>
                      <a:cubicBezTo>
                        <a:pt x="10448" y="4180"/>
                        <a:pt x="5573" y="2090"/>
                        <a:pt x="0" y="0"/>
                      </a:cubicBezTo>
                      <a:cubicBezTo>
                        <a:pt x="5573" y="2090"/>
                        <a:pt x="10448" y="4180"/>
                        <a:pt x="16021" y="5572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3E827F5F-D2FD-880E-9EA6-B599C0F12326}"/>
                    </a:ext>
                  </a:extLst>
                </p:cNvPr>
                <p:cNvSpPr/>
                <p:nvPr/>
              </p:nvSpPr>
              <p:spPr>
                <a:xfrm>
                  <a:off x="9176822" y="5609885"/>
                  <a:ext cx="6965" cy="7662"/>
                </a:xfrm>
                <a:custGeom>
                  <a:avLst/>
                  <a:gdLst>
                    <a:gd name="connsiteX0" fmla="*/ 6965 w 6965"/>
                    <a:gd name="connsiteY0" fmla="*/ 7662 h 7662"/>
                    <a:gd name="connsiteX1" fmla="*/ 0 w 6965"/>
                    <a:gd name="connsiteY1" fmla="*/ 0 h 7662"/>
                    <a:gd name="connsiteX2" fmla="*/ 6965 w 6965"/>
                    <a:gd name="connsiteY2" fmla="*/ 7662 h 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7662">
                      <a:moveTo>
                        <a:pt x="6965" y="7662"/>
                      </a:moveTo>
                      <a:cubicBezTo>
                        <a:pt x="4180" y="4876"/>
                        <a:pt x="2090" y="2786"/>
                        <a:pt x="0" y="0"/>
                      </a:cubicBezTo>
                      <a:cubicBezTo>
                        <a:pt x="2090" y="2786"/>
                        <a:pt x="4876" y="4876"/>
                        <a:pt x="6965" y="7662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C98D4C36-5A8F-3604-E2D6-74536AF1164A}"/>
                    </a:ext>
                  </a:extLst>
                </p:cNvPr>
                <p:cNvSpPr/>
                <p:nvPr/>
              </p:nvSpPr>
              <p:spPr>
                <a:xfrm>
                  <a:off x="9330759" y="5712278"/>
                  <a:ext cx="16716" cy="4179"/>
                </a:xfrm>
                <a:custGeom>
                  <a:avLst/>
                  <a:gdLst>
                    <a:gd name="connsiteX0" fmla="*/ 16717 w 16716"/>
                    <a:gd name="connsiteY0" fmla="*/ 4180 h 4179"/>
                    <a:gd name="connsiteX1" fmla="*/ 0 w 16716"/>
                    <a:gd name="connsiteY1" fmla="*/ 0 h 4179"/>
                    <a:gd name="connsiteX2" fmla="*/ 16717 w 16716"/>
                    <a:gd name="connsiteY2" fmla="*/ 4180 h 4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716" h="4179">
                      <a:moveTo>
                        <a:pt x="16717" y="4180"/>
                      </a:moveTo>
                      <a:cubicBezTo>
                        <a:pt x="11145" y="2786"/>
                        <a:pt x="5572" y="1393"/>
                        <a:pt x="0" y="0"/>
                      </a:cubicBezTo>
                      <a:cubicBezTo>
                        <a:pt x="5572" y="1393"/>
                        <a:pt x="11145" y="2786"/>
                        <a:pt x="16717" y="4180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3C761A90-9E78-CEF2-2ECC-EAEDFCC2A035}"/>
                    </a:ext>
                  </a:extLst>
                </p:cNvPr>
                <p:cNvSpPr/>
                <p:nvPr/>
              </p:nvSpPr>
              <p:spPr>
                <a:xfrm>
                  <a:off x="9206774" y="5639837"/>
                  <a:ext cx="11144" cy="9751"/>
                </a:xfrm>
                <a:custGeom>
                  <a:avLst/>
                  <a:gdLst>
                    <a:gd name="connsiteX0" fmla="*/ 11145 w 11144"/>
                    <a:gd name="connsiteY0" fmla="*/ 9751 h 9751"/>
                    <a:gd name="connsiteX1" fmla="*/ 0 w 11144"/>
                    <a:gd name="connsiteY1" fmla="*/ 0 h 9751"/>
                    <a:gd name="connsiteX2" fmla="*/ 11145 w 11144"/>
                    <a:gd name="connsiteY2" fmla="*/ 9751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144" h="9751">
                      <a:moveTo>
                        <a:pt x="11145" y="9751"/>
                      </a:moveTo>
                      <a:cubicBezTo>
                        <a:pt x="7662" y="6269"/>
                        <a:pt x="3483" y="3483"/>
                        <a:pt x="0" y="0"/>
                      </a:cubicBezTo>
                      <a:cubicBezTo>
                        <a:pt x="3483" y="2786"/>
                        <a:pt x="6965" y="6269"/>
                        <a:pt x="11145" y="9751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E6151CE8-A2C9-C3CD-383D-623D47E667D9}"/>
                    </a:ext>
                  </a:extLst>
                </p:cNvPr>
                <p:cNvSpPr/>
                <p:nvPr/>
              </p:nvSpPr>
              <p:spPr>
                <a:xfrm>
                  <a:off x="9161498" y="5593168"/>
                  <a:ext cx="6269" cy="6965"/>
                </a:xfrm>
                <a:custGeom>
                  <a:avLst/>
                  <a:gdLst>
                    <a:gd name="connsiteX0" fmla="*/ 6269 w 6269"/>
                    <a:gd name="connsiteY0" fmla="*/ 6965 h 6965"/>
                    <a:gd name="connsiteX1" fmla="*/ 0 w 6269"/>
                    <a:gd name="connsiteY1" fmla="*/ 0 h 6965"/>
                    <a:gd name="connsiteX2" fmla="*/ 6269 w 6269"/>
                    <a:gd name="connsiteY2" fmla="*/ 6965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69" h="6965">
                      <a:moveTo>
                        <a:pt x="6269" y="6965"/>
                      </a:moveTo>
                      <a:cubicBezTo>
                        <a:pt x="4180" y="4876"/>
                        <a:pt x="2090" y="2090"/>
                        <a:pt x="0" y="0"/>
                      </a:cubicBezTo>
                      <a:cubicBezTo>
                        <a:pt x="2786" y="2090"/>
                        <a:pt x="4180" y="4179"/>
                        <a:pt x="6269" y="6965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5988CB71-A6B4-25E4-D104-9E408A9CC2AF}"/>
                    </a:ext>
                  </a:extLst>
                </p:cNvPr>
                <p:cNvSpPr/>
                <p:nvPr/>
              </p:nvSpPr>
              <p:spPr>
                <a:xfrm>
                  <a:off x="9223491" y="5653768"/>
                  <a:ext cx="11841" cy="9751"/>
                </a:xfrm>
                <a:custGeom>
                  <a:avLst/>
                  <a:gdLst>
                    <a:gd name="connsiteX0" fmla="*/ 11841 w 11841"/>
                    <a:gd name="connsiteY0" fmla="*/ 9751 h 9751"/>
                    <a:gd name="connsiteX1" fmla="*/ 0 w 11841"/>
                    <a:gd name="connsiteY1" fmla="*/ 0 h 9751"/>
                    <a:gd name="connsiteX2" fmla="*/ 11841 w 11841"/>
                    <a:gd name="connsiteY2" fmla="*/ 9751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841" h="9751">
                      <a:moveTo>
                        <a:pt x="11841" y="9751"/>
                      </a:moveTo>
                      <a:cubicBezTo>
                        <a:pt x="7662" y="6965"/>
                        <a:pt x="3483" y="3483"/>
                        <a:pt x="0" y="0"/>
                      </a:cubicBezTo>
                      <a:cubicBezTo>
                        <a:pt x="4179" y="3483"/>
                        <a:pt x="7662" y="6269"/>
                        <a:pt x="11841" y="9751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8E431BA7-B274-22AA-157D-8B077DB9A734}"/>
                    </a:ext>
                  </a:extLst>
                </p:cNvPr>
                <p:cNvSpPr/>
                <p:nvPr/>
              </p:nvSpPr>
              <p:spPr>
                <a:xfrm>
                  <a:off x="9258318" y="5678147"/>
                  <a:ext cx="13234" cy="8358"/>
                </a:xfrm>
                <a:custGeom>
                  <a:avLst/>
                  <a:gdLst>
                    <a:gd name="connsiteX0" fmla="*/ 13235 w 13234"/>
                    <a:gd name="connsiteY0" fmla="*/ 8358 h 8358"/>
                    <a:gd name="connsiteX1" fmla="*/ 0 w 13234"/>
                    <a:gd name="connsiteY1" fmla="*/ 0 h 8358"/>
                    <a:gd name="connsiteX2" fmla="*/ 13235 w 13234"/>
                    <a:gd name="connsiteY2" fmla="*/ 8358 h 8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234" h="8358">
                      <a:moveTo>
                        <a:pt x="13235" y="8358"/>
                      </a:moveTo>
                      <a:cubicBezTo>
                        <a:pt x="9055" y="5572"/>
                        <a:pt x="4179" y="2786"/>
                        <a:pt x="0" y="0"/>
                      </a:cubicBezTo>
                      <a:cubicBezTo>
                        <a:pt x="4179" y="3483"/>
                        <a:pt x="8359" y="5572"/>
                        <a:pt x="13235" y="8358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72E9FB3E-E743-2718-FFC5-BB7C50D457BF}"/>
                    </a:ext>
                  </a:extLst>
                </p:cNvPr>
                <p:cNvSpPr/>
                <p:nvPr/>
              </p:nvSpPr>
              <p:spPr>
                <a:xfrm>
                  <a:off x="9291753" y="5696954"/>
                  <a:ext cx="16020" cy="6965"/>
                </a:xfrm>
                <a:custGeom>
                  <a:avLst/>
                  <a:gdLst>
                    <a:gd name="connsiteX0" fmla="*/ 16020 w 16020"/>
                    <a:gd name="connsiteY0" fmla="*/ 6965 h 6965"/>
                    <a:gd name="connsiteX1" fmla="*/ 0 w 16020"/>
                    <a:gd name="connsiteY1" fmla="*/ 0 h 6965"/>
                    <a:gd name="connsiteX2" fmla="*/ 16020 w 16020"/>
                    <a:gd name="connsiteY2" fmla="*/ 6965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020" h="6965">
                      <a:moveTo>
                        <a:pt x="16020" y="6965"/>
                      </a:moveTo>
                      <a:cubicBezTo>
                        <a:pt x="10448" y="4876"/>
                        <a:pt x="5572" y="2786"/>
                        <a:pt x="0" y="0"/>
                      </a:cubicBezTo>
                      <a:cubicBezTo>
                        <a:pt x="5572" y="2786"/>
                        <a:pt x="11145" y="4876"/>
                        <a:pt x="16020" y="6965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91BEB8F1-92C6-D4B1-0391-27C38E8D88CC}"/>
                    </a:ext>
                  </a:extLst>
                </p:cNvPr>
                <p:cNvSpPr/>
                <p:nvPr/>
              </p:nvSpPr>
              <p:spPr>
                <a:xfrm>
                  <a:off x="9240208" y="5667002"/>
                  <a:ext cx="13234" cy="9055"/>
                </a:xfrm>
                <a:custGeom>
                  <a:avLst/>
                  <a:gdLst>
                    <a:gd name="connsiteX0" fmla="*/ 13234 w 13234"/>
                    <a:gd name="connsiteY0" fmla="*/ 9055 h 9055"/>
                    <a:gd name="connsiteX1" fmla="*/ 0 w 13234"/>
                    <a:gd name="connsiteY1" fmla="*/ 0 h 9055"/>
                    <a:gd name="connsiteX2" fmla="*/ 13234 w 13234"/>
                    <a:gd name="connsiteY2" fmla="*/ 9055 h 9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234" h="9055">
                      <a:moveTo>
                        <a:pt x="13234" y="9055"/>
                      </a:moveTo>
                      <a:cubicBezTo>
                        <a:pt x="9055" y="6269"/>
                        <a:pt x="4179" y="3483"/>
                        <a:pt x="0" y="0"/>
                      </a:cubicBezTo>
                      <a:cubicBezTo>
                        <a:pt x="4875" y="2786"/>
                        <a:pt x="9055" y="6269"/>
                        <a:pt x="13234" y="9055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3E5CDB32-FE57-18CF-8F77-48449AB0DA36}"/>
                    </a:ext>
                  </a:extLst>
                </p:cNvPr>
                <p:cNvSpPr/>
                <p:nvPr/>
              </p:nvSpPr>
              <p:spPr>
                <a:xfrm>
                  <a:off x="9119009" y="5532569"/>
                  <a:ext cx="6965" cy="11144"/>
                </a:xfrm>
                <a:custGeom>
                  <a:avLst/>
                  <a:gdLst>
                    <a:gd name="connsiteX0" fmla="*/ 6965 w 6965"/>
                    <a:gd name="connsiteY0" fmla="*/ 11145 h 11144"/>
                    <a:gd name="connsiteX1" fmla="*/ 0 w 6965"/>
                    <a:gd name="connsiteY1" fmla="*/ 0 h 11144"/>
                    <a:gd name="connsiteX2" fmla="*/ 6965 w 6965"/>
                    <a:gd name="connsiteY2" fmla="*/ 11145 h 11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11144">
                      <a:moveTo>
                        <a:pt x="6965" y="11145"/>
                      </a:moveTo>
                      <a:cubicBezTo>
                        <a:pt x="4876" y="7662"/>
                        <a:pt x="2090" y="3483"/>
                        <a:pt x="0" y="0"/>
                      </a:cubicBezTo>
                      <a:cubicBezTo>
                        <a:pt x="2786" y="3483"/>
                        <a:pt x="4876" y="7662"/>
                        <a:pt x="6965" y="11145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9A8AB539-E530-A46D-F7CF-6CF5B86A0FF8}"/>
                    </a:ext>
                  </a:extLst>
                </p:cNvPr>
                <p:cNvSpPr/>
                <p:nvPr/>
              </p:nvSpPr>
              <p:spPr>
                <a:xfrm>
                  <a:off x="9274339" y="5688595"/>
                  <a:ext cx="14627" cy="7661"/>
                </a:xfrm>
                <a:custGeom>
                  <a:avLst/>
                  <a:gdLst>
                    <a:gd name="connsiteX0" fmla="*/ 14628 w 14627"/>
                    <a:gd name="connsiteY0" fmla="*/ 7662 h 7661"/>
                    <a:gd name="connsiteX1" fmla="*/ 0 w 14627"/>
                    <a:gd name="connsiteY1" fmla="*/ 0 h 7661"/>
                    <a:gd name="connsiteX2" fmla="*/ 14628 w 14627"/>
                    <a:gd name="connsiteY2" fmla="*/ 7662 h 76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627" h="7661">
                      <a:moveTo>
                        <a:pt x="14628" y="7662"/>
                      </a:moveTo>
                      <a:cubicBezTo>
                        <a:pt x="9752" y="5572"/>
                        <a:pt x="4876" y="2786"/>
                        <a:pt x="0" y="0"/>
                      </a:cubicBezTo>
                      <a:cubicBezTo>
                        <a:pt x="5572" y="2786"/>
                        <a:pt x="9752" y="4875"/>
                        <a:pt x="14628" y="7662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D604AFD6-E242-40A6-B9ED-0447ECFEAB62}"/>
                    </a:ext>
                  </a:extLst>
                </p:cNvPr>
                <p:cNvSpPr/>
                <p:nvPr/>
              </p:nvSpPr>
              <p:spPr>
                <a:xfrm>
                  <a:off x="9112740" y="5522121"/>
                  <a:ext cx="696" cy="696"/>
                </a:xfrm>
                <a:custGeom>
                  <a:avLst/>
                  <a:gdLst>
                    <a:gd name="connsiteX0" fmla="*/ 0 w 696"/>
                    <a:gd name="connsiteY0" fmla="*/ 0 h 696"/>
                    <a:gd name="connsiteX1" fmla="*/ 697 w 696"/>
                    <a:gd name="connsiteY1" fmla="*/ 696 h 696"/>
                    <a:gd name="connsiteX2" fmla="*/ 0 w 696"/>
                    <a:gd name="connsiteY2" fmla="*/ 0 h 696"/>
                    <a:gd name="connsiteX3" fmla="*/ 0 w 696"/>
                    <a:gd name="connsiteY3" fmla="*/ 0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6" h="696">
                      <a:moveTo>
                        <a:pt x="0" y="0"/>
                      </a:moveTo>
                      <a:cubicBezTo>
                        <a:pt x="0" y="0"/>
                        <a:pt x="697" y="696"/>
                        <a:pt x="697" y="696"/>
                      </a:cubicBezTo>
                      <a:cubicBezTo>
                        <a:pt x="697" y="696"/>
                        <a:pt x="697" y="696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714FBD5C-CF5F-B847-FE59-1ABC4FC602E2}"/>
                    </a:ext>
                  </a:extLst>
                </p:cNvPr>
                <p:cNvSpPr/>
                <p:nvPr/>
              </p:nvSpPr>
              <p:spPr>
                <a:xfrm>
                  <a:off x="9389966" y="5723423"/>
                  <a:ext cx="18806" cy="696"/>
                </a:xfrm>
                <a:custGeom>
                  <a:avLst/>
                  <a:gdLst>
                    <a:gd name="connsiteX0" fmla="*/ 18806 w 18806"/>
                    <a:gd name="connsiteY0" fmla="*/ 696 h 696"/>
                    <a:gd name="connsiteX1" fmla="*/ 0 w 18806"/>
                    <a:gd name="connsiteY1" fmla="*/ 0 h 696"/>
                    <a:gd name="connsiteX2" fmla="*/ 18806 w 18806"/>
                    <a:gd name="connsiteY2" fmla="*/ 696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806" h="696">
                      <a:moveTo>
                        <a:pt x="18806" y="696"/>
                      </a:moveTo>
                      <a:cubicBezTo>
                        <a:pt x="12538" y="696"/>
                        <a:pt x="6269" y="696"/>
                        <a:pt x="0" y="0"/>
                      </a:cubicBezTo>
                      <a:cubicBezTo>
                        <a:pt x="6269" y="0"/>
                        <a:pt x="12538" y="696"/>
                        <a:pt x="18806" y="696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9279FB4-93BB-9E30-FD2C-7E63926FBCD0}"/>
                    </a:ext>
                  </a:extLst>
                </p:cNvPr>
                <p:cNvSpPr/>
                <p:nvPr/>
              </p:nvSpPr>
              <p:spPr>
                <a:xfrm>
                  <a:off x="9369766" y="5721333"/>
                  <a:ext cx="18110" cy="2089"/>
                </a:xfrm>
                <a:custGeom>
                  <a:avLst/>
                  <a:gdLst>
                    <a:gd name="connsiteX0" fmla="*/ 18110 w 18110"/>
                    <a:gd name="connsiteY0" fmla="*/ 2090 h 2089"/>
                    <a:gd name="connsiteX1" fmla="*/ 0 w 18110"/>
                    <a:gd name="connsiteY1" fmla="*/ 0 h 2089"/>
                    <a:gd name="connsiteX2" fmla="*/ 18110 w 18110"/>
                    <a:gd name="connsiteY2" fmla="*/ 2090 h 2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110" h="2089">
                      <a:moveTo>
                        <a:pt x="18110" y="2090"/>
                      </a:moveTo>
                      <a:cubicBezTo>
                        <a:pt x="11841" y="1393"/>
                        <a:pt x="6269" y="697"/>
                        <a:pt x="0" y="0"/>
                      </a:cubicBezTo>
                      <a:cubicBezTo>
                        <a:pt x="6269" y="697"/>
                        <a:pt x="11841" y="1393"/>
                        <a:pt x="18110" y="2090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01D431FC-8BA8-C5C0-EE87-DD0D7AE6FFD8}"/>
                    </a:ext>
                  </a:extLst>
                </p:cNvPr>
                <p:cNvSpPr/>
                <p:nvPr/>
              </p:nvSpPr>
              <p:spPr>
                <a:xfrm>
                  <a:off x="9132940" y="5554162"/>
                  <a:ext cx="5572" cy="7662"/>
                </a:xfrm>
                <a:custGeom>
                  <a:avLst/>
                  <a:gdLst>
                    <a:gd name="connsiteX0" fmla="*/ 5572 w 5572"/>
                    <a:gd name="connsiteY0" fmla="*/ 7662 h 7662"/>
                    <a:gd name="connsiteX1" fmla="*/ 0 w 5572"/>
                    <a:gd name="connsiteY1" fmla="*/ 0 h 7662"/>
                    <a:gd name="connsiteX2" fmla="*/ 5572 w 5572"/>
                    <a:gd name="connsiteY2" fmla="*/ 7662 h 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7662">
                      <a:moveTo>
                        <a:pt x="5572" y="7662"/>
                      </a:moveTo>
                      <a:cubicBezTo>
                        <a:pt x="3483" y="4876"/>
                        <a:pt x="2090" y="2786"/>
                        <a:pt x="0" y="0"/>
                      </a:cubicBezTo>
                      <a:cubicBezTo>
                        <a:pt x="2090" y="2090"/>
                        <a:pt x="3483" y="4876"/>
                        <a:pt x="5572" y="7662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9BCF2236-0B7D-AA9D-B427-F3D03BA6FA2E}"/>
                    </a:ext>
                  </a:extLst>
                </p:cNvPr>
                <p:cNvSpPr/>
                <p:nvPr/>
              </p:nvSpPr>
              <p:spPr>
                <a:xfrm>
                  <a:off x="9350263" y="5717154"/>
                  <a:ext cx="17413" cy="3482"/>
                </a:xfrm>
                <a:custGeom>
                  <a:avLst/>
                  <a:gdLst>
                    <a:gd name="connsiteX0" fmla="*/ 17414 w 17413"/>
                    <a:gd name="connsiteY0" fmla="*/ 3483 h 3482"/>
                    <a:gd name="connsiteX1" fmla="*/ 0 w 17413"/>
                    <a:gd name="connsiteY1" fmla="*/ 0 h 3482"/>
                    <a:gd name="connsiteX2" fmla="*/ 17414 w 17413"/>
                    <a:gd name="connsiteY2" fmla="*/ 3483 h 3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413" h="3482">
                      <a:moveTo>
                        <a:pt x="17414" y="3483"/>
                      </a:moveTo>
                      <a:cubicBezTo>
                        <a:pt x="11841" y="2786"/>
                        <a:pt x="6269" y="1393"/>
                        <a:pt x="0" y="0"/>
                      </a:cubicBezTo>
                      <a:cubicBezTo>
                        <a:pt x="5572" y="1393"/>
                        <a:pt x="11145" y="2786"/>
                        <a:pt x="17414" y="3483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ADA18452-522E-039A-57B2-5C9F4FBC4160}"/>
                    </a:ext>
                  </a:extLst>
                </p:cNvPr>
                <p:cNvSpPr/>
                <p:nvPr/>
              </p:nvSpPr>
              <p:spPr>
                <a:xfrm>
                  <a:off x="9146871" y="5574362"/>
                  <a:ext cx="5572" cy="6965"/>
                </a:xfrm>
                <a:custGeom>
                  <a:avLst/>
                  <a:gdLst>
                    <a:gd name="connsiteX0" fmla="*/ 5572 w 5572"/>
                    <a:gd name="connsiteY0" fmla="*/ 6965 h 6965"/>
                    <a:gd name="connsiteX1" fmla="*/ 0 w 5572"/>
                    <a:gd name="connsiteY1" fmla="*/ 0 h 6965"/>
                    <a:gd name="connsiteX2" fmla="*/ 5572 w 5572"/>
                    <a:gd name="connsiteY2" fmla="*/ 6965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6965">
                      <a:moveTo>
                        <a:pt x="5572" y="6965"/>
                      </a:moveTo>
                      <a:cubicBezTo>
                        <a:pt x="3483" y="4876"/>
                        <a:pt x="2090" y="2090"/>
                        <a:pt x="0" y="0"/>
                      </a:cubicBezTo>
                      <a:cubicBezTo>
                        <a:pt x="2090" y="2090"/>
                        <a:pt x="4179" y="4179"/>
                        <a:pt x="5572" y="6965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E5EE05E4-495B-951C-5507-E69EF3F2E6BA}"/>
                    </a:ext>
                  </a:extLst>
                </p:cNvPr>
                <p:cNvSpPr/>
                <p:nvPr/>
              </p:nvSpPr>
              <p:spPr>
                <a:xfrm>
                  <a:off x="9347476" y="5716457"/>
                  <a:ext cx="2786" cy="696"/>
                </a:xfrm>
                <a:custGeom>
                  <a:avLst/>
                  <a:gdLst>
                    <a:gd name="connsiteX0" fmla="*/ 2786 w 2786"/>
                    <a:gd name="connsiteY0" fmla="*/ 696 h 696"/>
                    <a:gd name="connsiteX1" fmla="*/ 0 w 2786"/>
                    <a:gd name="connsiteY1" fmla="*/ 0 h 696"/>
                    <a:gd name="connsiteX2" fmla="*/ 2786 w 2786"/>
                    <a:gd name="connsiteY2" fmla="*/ 696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6" h="696">
                      <a:moveTo>
                        <a:pt x="2786" y="696"/>
                      </a:moveTo>
                      <a:cubicBezTo>
                        <a:pt x="1393" y="696"/>
                        <a:pt x="697" y="0"/>
                        <a:pt x="0" y="0"/>
                      </a:cubicBezTo>
                      <a:cubicBezTo>
                        <a:pt x="697" y="696"/>
                        <a:pt x="2090" y="696"/>
                        <a:pt x="2786" y="696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5338A99E-1381-B2C8-07A9-8656DF6A5AA0}"/>
                    </a:ext>
                  </a:extLst>
                </p:cNvPr>
                <p:cNvSpPr/>
                <p:nvPr/>
              </p:nvSpPr>
              <p:spPr>
                <a:xfrm>
                  <a:off x="9387876" y="5723423"/>
                  <a:ext cx="2089" cy="6965"/>
                </a:xfrm>
                <a:custGeom>
                  <a:avLst/>
                  <a:gdLst>
                    <a:gd name="connsiteX0" fmla="*/ 2090 w 2089"/>
                    <a:gd name="connsiteY0" fmla="*/ 0 h 6965"/>
                    <a:gd name="connsiteX1" fmla="*/ 0 w 2089"/>
                    <a:gd name="connsiteY1" fmla="*/ 0 h 6965"/>
                    <a:gd name="connsiteX2" fmla="*/ 2090 w 2089"/>
                    <a:gd name="connsiteY2" fmla="*/ 0 h 6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89" h="6965">
                      <a:moveTo>
                        <a:pt x="2090" y="0"/>
                      </a:moveTo>
                      <a:cubicBezTo>
                        <a:pt x="1393" y="0"/>
                        <a:pt x="697" y="0"/>
                        <a:pt x="0" y="0"/>
                      </a:cubicBezTo>
                      <a:cubicBezTo>
                        <a:pt x="697" y="0"/>
                        <a:pt x="1393" y="0"/>
                        <a:pt x="2090" y="0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828F1801-D40E-92BD-7A80-58C91A5350B4}"/>
                    </a:ext>
                  </a:extLst>
                </p:cNvPr>
                <p:cNvSpPr/>
                <p:nvPr/>
              </p:nvSpPr>
              <p:spPr>
                <a:xfrm>
                  <a:off x="9289663" y="5696257"/>
                  <a:ext cx="2786" cy="1393"/>
                </a:xfrm>
                <a:custGeom>
                  <a:avLst/>
                  <a:gdLst>
                    <a:gd name="connsiteX0" fmla="*/ 2786 w 2786"/>
                    <a:gd name="connsiteY0" fmla="*/ 1393 h 1393"/>
                    <a:gd name="connsiteX1" fmla="*/ 0 w 2786"/>
                    <a:gd name="connsiteY1" fmla="*/ 0 h 1393"/>
                    <a:gd name="connsiteX2" fmla="*/ 2786 w 2786"/>
                    <a:gd name="connsiteY2" fmla="*/ 1393 h 1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6" h="1393">
                      <a:moveTo>
                        <a:pt x="2786" y="1393"/>
                      </a:moveTo>
                      <a:cubicBezTo>
                        <a:pt x="2090" y="696"/>
                        <a:pt x="696" y="696"/>
                        <a:pt x="0" y="0"/>
                      </a:cubicBezTo>
                      <a:cubicBezTo>
                        <a:pt x="696" y="0"/>
                        <a:pt x="1393" y="696"/>
                        <a:pt x="2786" y="1393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9A5B3B58-B60C-5331-2FE4-C68004BF8CB8}"/>
                    </a:ext>
                  </a:extLst>
                </p:cNvPr>
                <p:cNvSpPr/>
                <p:nvPr/>
              </p:nvSpPr>
              <p:spPr>
                <a:xfrm>
                  <a:off x="9307773" y="5703919"/>
                  <a:ext cx="3482" cy="1393"/>
                </a:xfrm>
                <a:custGeom>
                  <a:avLst/>
                  <a:gdLst>
                    <a:gd name="connsiteX0" fmla="*/ 3483 w 3482"/>
                    <a:gd name="connsiteY0" fmla="*/ 1393 h 1393"/>
                    <a:gd name="connsiteX1" fmla="*/ 0 w 3482"/>
                    <a:gd name="connsiteY1" fmla="*/ 0 h 1393"/>
                    <a:gd name="connsiteX2" fmla="*/ 3483 w 3482"/>
                    <a:gd name="connsiteY2" fmla="*/ 1393 h 1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82" h="1393">
                      <a:moveTo>
                        <a:pt x="3483" y="1393"/>
                      </a:moveTo>
                      <a:cubicBezTo>
                        <a:pt x="2090" y="697"/>
                        <a:pt x="1393" y="697"/>
                        <a:pt x="0" y="0"/>
                      </a:cubicBezTo>
                      <a:cubicBezTo>
                        <a:pt x="1393" y="697"/>
                        <a:pt x="2090" y="1393"/>
                        <a:pt x="3483" y="1393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D17B07D8-7F07-3A0E-4294-851D86D8E65B}"/>
                    </a:ext>
                  </a:extLst>
                </p:cNvPr>
                <p:cNvSpPr/>
                <p:nvPr/>
              </p:nvSpPr>
              <p:spPr>
                <a:xfrm>
                  <a:off x="9366979" y="5720636"/>
                  <a:ext cx="2786" cy="696"/>
                </a:xfrm>
                <a:custGeom>
                  <a:avLst/>
                  <a:gdLst>
                    <a:gd name="connsiteX0" fmla="*/ 2786 w 2786"/>
                    <a:gd name="connsiteY0" fmla="*/ 696 h 696"/>
                    <a:gd name="connsiteX1" fmla="*/ 0 w 2786"/>
                    <a:gd name="connsiteY1" fmla="*/ 0 h 696"/>
                    <a:gd name="connsiteX2" fmla="*/ 2786 w 2786"/>
                    <a:gd name="connsiteY2" fmla="*/ 696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6" h="696">
                      <a:moveTo>
                        <a:pt x="2786" y="696"/>
                      </a:moveTo>
                      <a:cubicBezTo>
                        <a:pt x="2090" y="696"/>
                        <a:pt x="697" y="696"/>
                        <a:pt x="0" y="0"/>
                      </a:cubicBezTo>
                      <a:cubicBezTo>
                        <a:pt x="1393" y="0"/>
                        <a:pt x="2090" y="0"/>
                        <a:pt x="2786" y="696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92A6AFED-4D7C-FFF3-E36C-3901E3880017}"/>
                    </a:ext>
                  </a:extLst>
                </p:cNvPr>
                <p:cNvSpPr/>
                <p:nvPr/>
              </p:nvSpPr>
              <p:spPr>
                <a:xfrm>
                  <a:off x="9327277" y="5711581"/>
                  <a:ext cx="3482" cy="696"/>
                </a:xfrm>
                <a:custGeom>
                  <a:avLst/>
                  <a:gdLst>
                    <a:gd name="connsiteX0" fmla="*/ 3483 w 3482"/>
                    <a:gd name="connsiteY0" fmla="*/ 696 h 696"/>
                    <a:gd name="connsiteX1" fmla="*/ 0 w 3482"/>
                    <a:gd name="connsiteY1" fmla="*/ 0 h 696"/>
                    <a:gd name="connsiteX2" fmla="*/ 3483 w 3482"/>
                    <a:gd name="connsiteY2" fmla="*/ 696 h 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82" h="696">
                      <a:moveTo>
                        <a:pt x="3483" y="696"/>
                      </a:moveTo>
                      <a:cubicBezTo>
                        <a:pt x="2090" y="696"/>
                        <a:pt x="1393" y="0"/>
                        <a:pt x="0" y="0"/>
                      </a:cubicBezTo>
                      <a:cubicBezTo>
                        <a:pt x="1393" y="0"/>
                        <a:pt x="2090" y="0"/>
                        <a:pt x="3483" y="696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14D40DE0-C50A-86CB-B068-5AABFBB3C196}"/>
                    </a:ext>
                  </a:extLst>
                </p:cNvPr>
                <p:cNvSpPr/>
                <p:nvPr/>
              </p:nvSpPr>
              <p:spPr>
                <a:xfrm>
                  <a:off x="9217919" y="5648892"/>
                  <a:ext cx="5572" cy="4875"/>
                </a:xfrm>
                <a:custGeom>
                  <a:avLst/>
                  <a:gdLst>
                    <a:gd name="connsiteX0" fmla="*/ 5572 w 5572"/>
                    <a:gd name="connsiteY0" fmla="*/ 4876 h 4875"/>
                    <a:gd name="connsiteX1" fmla="*/ 0 w 5572"/>
                    <a:gd name="connsiteY1" fmla="*/ 0 h 4875"/>
                    <a:gd name="connsiteX2" fmla="*/ 5572 w 5572"/>
                    <a:gd name="connsiteY2" fmla="*/ 4876 h 4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4875">
                      <a:moveTo>
                        <a:pt x="5572" y="4876"/>
                      </a:moveTo>
                      <a:cubicBezTo>
                        <a:pt x="3483" y="3483"/>
                        <a:pt x="2090" y="2090"/>
                        <a:pt x="0" y="0"/>
                      </a:cubicBezTo>
                      <a:cubicBezTo>
                        <a:pt x="1393" y="2090"/>
                        <a:pt x="3483" y="3483"/>
                        <a:pt x="5572" y="4876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5E8401FA-B2D5-DB55-4BAB-4C64750A4E67}"/>
                    </a:ext>
                  </a:extLst>
                </p:cNvPr>
                <p:cNvSpPr/>
                <p:nvPr/>
              </p:nvSpPr>
              <p:spPr>
                <a:xfrm>
                  <a:off x="9125975" y="5543713"/>
                  <a:ext cx="6965" cy="10448"/>
                </a:xfrm>
                <a:custGeom>
                  <a:avLst/>
                  <a:gdLst>
                    <a:gd name="connsiteX0" fmla="*/ 6965 w 6965"/>
                    <a:gd name="connsiteY0" fmla="*/ 10448 h 10448"/>
                    <a:gd name="connsiteX1" fmla="*/ 0 w 6965"/>
                    <a:gd name="connsiteY1" fmla="*/ 0 h 10448"/>
                    <a:gd name="connsiteX2" fmla="*/ 6965 w 6965"/>
                    <a:gd name="connsiteY2" fmla="*/ 10448 h 10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965" h="10448">
                      <a:moveTo>
                        <a:pt x="6965" y="10448"/>
                      </a:moveTo>
                      <a:cubicBezTo>
                        <a:pt x="4876" y="6965"/>
                        <a:pt x="2786" y="3483"/>
                        <a:pt x="0" y="0"/>
                      </a:cubicBezTo>
                      <a:cubicBezTo>
                        <a:pt x="2786" y="3483"/>
                        <a:pt x="4876" y="6965"/>
                        <a:pt x="6965" y="10448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DA112A2-BBF0-207C-DB8C-FADF5F6268A6}"/>
                    </a:ext>
                  </a:extLst>
                </p:cNvPr>
                <p:cNvSpPr/>
                <p:nvPr/>
              </p:nvSpPr>
              <p:spPr>
                <a:xfrm>
                  <a:off x="9113437" y="5522817"/>
                  <a:ext cx="5572" cy="9751"/>
                </a:xfrm>
                <a:custGeom>
                  <a:avLst/>
                  <a:gdLst>
                    <a:gd name="connsiteX0" fmla="*/ 5572 w 5572"/>
                    <a:gd name="connsiteY0" fmla="*/ 9752 h 9751"/>
                    <a:gd name="connsiteX1" fmla="*/ 0 w 5572"/>
                    <a:gd name="connsiteY1" fmla="*/ 0 h 9751"/>
                    <a:gd name="connsiteX2" fmla="*/ 5572 w 5572"/>
                    <a:gd name="connsiteY2" fmla="*/ 9752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9751">
                      <a:moveTo>
                        <a:pt x="5572" y="9752"/>
                      </a:moveTo>
                      <a:cubicBezTo>
                        <a:pt x="3483" y="6269"/>
                        <a:pt x="1393" y="3483"/>
                        <a:pt x="0" y="0"/>
                      </a:cubicBezTo>
                      <a:cubicBezTo>
                        <a:pt x="2090" y="3483"/>
                        <a:pt x="4179" y="6965"/>
                        <a:pt x="5572" y="9752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BBDBE08F-45BB-CD3D-48BF-87A5FCAE058B}"/>
                    </a:ext>
                  </a:extLst>
                </p:cNvPr>
                <p:cNvSpPr/>
                <p:nvPr/>
              </p:nvSpPr>
              <p:spPr>
                <a:xfrm>
                  <a:off x="9183788" y="5617548"/>
                  <a:ext cx="6269" cy="6268"/>
                </a:xfrm>
                <a:custGeom>
                  <a:avLst/>
                  <a:gdLst>
                    <a:gd name="connsiteX0" fmla="*/ 0 w 6269"/>
                    <a:gd name="connsiteY0" fmla="*/ 0 h 6268"/>
                    <a:gd name="connsiteX1" fmla="*/ 6269 w 6269"/>
                    <a:gd name="connsiteY1" fmla="*/ 6269 h 6268"/>
                    <a:gd name="connsiteX2" fmla="*/ 0 w 6269"/>
                    <a:gd name="connsiteY2" fmla="*/ 0 h 6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69" h="6268">
                      <a:moveTo>
                        <a:pt x="0" y="0"/>
                      </a:moveTo>
                      <a:cubicBezTo>
                        <a:pt x="2090" y="2090"/>
                        <a:pt x="4180" y="4179"/>
                        <a:pt x="6269" y="6269"/>
                      </a:cubicBezTo>
                      <a:cubicBezTo>
                        <a:pt x="4180" y="4179"/>
                        <a:pt x="2090" y="2090"/>
                        <a:pt x="0" y="0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0245ECE0-61CA-29B8-09EE-C7F88792FC59}"/>
                    </a:ext>
                  </a:extLst>
                </p:cNvPr>
                <p:cNvSpPr/>
                <p:nvPr/>
              </p:nvSpPr>
              <p:spPr>
                <a:xfrm>
                  <a:off x="9013134" y="4051712"/>
                  <a:ext cx="619229" cy="1501753"/>
                </a:xfrm>
                <a:custGeom>
                  <a:avLst/>
                  <a:gdLst>
                    <a:gd name="connsiteX0" fmla="*/ 619229 w 619229"/>
                    <a:gd name="connsiteY0" fmla="*/ 902724 h 1501753"/>
                    <a:gd name="connsiteX1" fmla="*/ 587885 w 619229"/>
                    <a:gd name="connsiteY1" fmla="*/ 401907 h 1501753"/>
                    <a:gd name="connsiteX2" fmla="*/ 394942 w 619229"/>
                    <a:gd name="connsiteY2" fmla="*/ 0 h 1501753"/>
                    <a:gd name="connsiteX3" fmla="*/ 0 w 619229"/>
                    <a:gd name="connsiteY3" fmla="*/ 1074074 h 1501753"/>
                    <a:gd name="connsiteX4" fmla="*/ 99606 w 619229"/>
                    <a:gd name="connsiteY4" fmla="*/ 1471105 h 1501753"/>
                    <a:gd name="connsiteX5" fmla="*/ 224288 w 619229"/>
                    <a:gd name="connsiteY5" fmla="*/ 1501754 h 1501753"/>
                    <a:gd name="connsiteX6" fmla="*/ 619229 w 619229"/>
                    <a:gd name="connsiteY6" fmla="*/ 902724 h 1501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19229" h="1501753">
                      <a:moveTo>
                        <a:pt x="619229" y="902724"/>
                      </a:moveTo>
                      <a:cubicBezTo>
                        <a:pt x="619229" y="819835"/>
                        <a:pt x="608085" y="601816"/>
                        <a:pt x="587885" y="401907"/>
                      </a:cubicBezTo>
                      <a:cubicBezTo>
                        <a:pt x="491065" y="179709"/>
                        <a:pt x="394942" y="0"/>
                        <a:pt x="394942" y="0"/>
                      </a:cubicBezTo>
                      <a:cubicBezTo>
                        <a:pt x="394942" y="0"/>
                        <a:pt x="0" y="743911"/>
                        <a:pt x="0" y="1074074"/>
                      </a:cubicBezTo>
                      <a:cubicBezTo>
                        <a:pt x="0" y="1226618"/>
                        <a:pt x="37614" y="1365231"/>
                        <a:pt x="99606" y="1471105"/>
                      </a:cubicBezTo>
                      <a:cubicBezTo>
                        <a:pt x="138613" y="1490609"/>
                        <a:pt x="180406" y="1501754"/>
                        <a:pt x="224288" y="1501754"/>
                      </a:cubicBezTo>
                      <a:cubicBezTo>
                        <a:pt x="442307" y="1501057"/>
                        <a:pt x="619229" y="1232887"/>
                        <a:pt x="619229" y="902724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8B422937-41FA-C6CA-0EDA-B3478FE4A3F6}"/>
                    </a:ext>
                  </a:extLst>
                </p:cNvPr>
                <p:cNvSpPr/>
                <p:nvPr/>
              </p:nvSpPr>
              <p:spPr>
                <a:xfrm>
                  <a:off x="9138512" y="5561127"/>
                  <a:ext cx="9055" cy="12538"/>
                </a:xfrm>
                <a:custGeom>
                  <a:avLst/>
                  <a:gdLst>
                    <a:gd name="connsiteX0" fmla="*/ 9055 w 9055"/>
                    <a:gd name="connsiteY0" fmla="*/ 12538 h 12538"/>
                    <a:gd name="connsiteX1" fmla="*/ 0 w 9055"/>
                    <a:gd name="connsiteY1" fmla="*/ 0 h 12538"/>
                    <a:gd name="connsiteX2" fmla="*/ 9055 w 9055"/>
                    <a:gd name="connsiteY2" fmla="*/ 12538 h 12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055" h="12538">
                      <a:moveTo>
                        <a:pt x="9055" y="12538"/>
                      </a:moveTo>
                      <a:cubicBezTo>
                        <a:pt x="6269" y="8359"/>
                        <a:pt x="2786" y="4180"/>
                        <a:pt x="0" y="0"/>
                      </a:cubicBezTo>
                      <a:cubicBezTo>
                        <a:pt x="2786" y="4876"/>
                        <a:pt x="5572" y="9055"/>
                        <a:pt x="9055" y="12538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97943CAF-8282-5774-8353-8CD1B7B31889}"/>
                    </a:ext>
                  </a:extLst>
                </p:cNvPr>
                <p:cNvSpPr/>
                <p:nvPr/>
              </p:nvSpPr>
              <p:spPr>
                <a:xfrm>
                  <a:off x="9253442" y="5676057"/>
                  <a:ext cx="4179" cy="2786"/>
                </a:xfrm>
                <a:custGeom>
                  <a:avLst/>
                  <a:gdLst>
                    <a:gd name="connsiteX0" fmla="*/ 4180 w 4179"/>
                    <a:gd name="connsiteY0" fmla="*/ 2786 h 2786"/>
                    <a:gd name="connsiteX1" fmla="*/ 0 w 4179"/>
                    <a:gd name="connsiteY1" fmla="*/ 0 h 2786"/>
                    <a:gd name="connsiteX2" fmla="*/ 4180 w 4179"/>
                    <a:gd name="connsiteY2" fmla="*/ 2786 h 2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179" h="2786">
                      <a:moveTo>
                        <a:pt x="4180" y="2786"/>
                      </a:moveTo>
                      <a:cubicBezTo>
                        <a:pt x="2786" y="2090"/>
                        <a:pt x="1393" y="1393"/>
                        <a:pt x="0" y="0"/>
                      </a:cubicBezTo>
                      <a:cubicBezTo>
                        <a:pt x="1393" y="697"/>
                        <a:pt x="2786" y="1393"/>
                        <a:pt x="4180" y="2786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79FD8C8C-82DB-8129-A7E2-C6C67EE05B9B}"/>
                    </a:ext>
                  </a:extLst>
                </p:cNvPr>
                <p:cNvSpPr/>
                <p:nvPr/>
              </p:nvSpPr>
              <p:spPr>
                <a:xfrm>
                  <a:off x="9235332" y="5663519"/>
                  <a:ext cx="4875" cy="3482"/>
                </a:xfrm>
                <a:custGeom>
                  <a:avLst/>
                  <a:gdLst>
                    <a:gd name="connsiteX0" fmla="*/ 4876 w 4875"/>
                    <a:gd name="connsiteY0" fmla="*/ 3483 h 3482"/>
                    <a:gd name="connsiteX1" fmla="*/ 0 w 4875"/>
                    <a:gd name="connsiteY1" fmla="*/ 0 h 3482"/>
                    <a:gd name="connsiteX2" fmla="*/ 4876 w 4875"/>
                    <a:gd name="connsiteY2" fmla="*/ 3483 h 3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75" h="3482">
                      <a:moveTo>
                        <a:pt x="4876" y="3483"/>
                      </a:moveTo>
                      <a:cubicBezTo>
                        <a:pt x="3483" y="2090"/>
                        <a:pt x="1393" y="1393"/>
                        <a:pt x="0" y="0"/>
                      </a:cubicBezTo>
                      <a:cubicBezTo>
                        <a:pt x="2090" y="1393"/>
                        <a:pt x="3483" y="2090"/>
                        <a:pt x="4876" y="3483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54342857-BB5D-97DC-A9DC-073B3C883CE6}"/>
                    </a:ext>
                  </a:extLst>
                </p:cNvPr>
                <p:cNvSpPr/>
                <p:nvPr/>
              </p:nvSpPr>
              <p:spPr>
                <a:xfrm>
                  <a:off x="9271553" y="5686505"/>
                  <a:ext cx="3482" cy="2089"/>
                </a:xfrm>
                <a:custGeom>
                  <a:avLst/>
                  <a:gdLst>
                    <a:gd name="connsiteX0" fmla="*/ 3483 w 3482"/>
                    <a:gd name="connsiteY0" fmla="*/ 2090 h 2089"/>
                    <a:gd name="connsiteX1" fmla="*/ 0 w 3482"/>
                    <a:gd name="connsiteY1" fmla="*/ 0 h 2089"/>
                    <a:gd name="connsiteX2" fmla="*/ 3483 w 3482"/>
                    <a:gd name="connsiteY2" fmla="*/ 2090 h 2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82" h="2089">
                      <a:moveTo>
                        <a:pt x="3483" y="2090"/>
                      </a:moveTo>
                      <a:cubicBezTo>
                        <a:pt x="2090" y="1393"/>
                        <a:pt x="696" y="697"/>
                        <a:pt x="0" y="0"/>
                      </a:cubicBezTo>
                      <a:cubicBezTo>
                        <a:pt x="696" y="697"/>
                        <a:pt x="2090" y="1393"/>
                        <a:pt x="3483" y="2090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F3EB522D-08E2-1E8E-BF5A-08270DA83D66}"/>
                    </a:ext>
                  </a:extLst>
                </p:cNvPr>
                <p:cNvSpPr/>
                <p:nvPr/>
              </p:nvSpPr>
              <p:spPr>
                <a:xfrm>
                  <a:off x="9167767" y="5600134"/>
                  <a:ext cx="9055" cy="9751"/>
                </a:xfrm>
                <a:custGeom>
                  <a:avLst/>
                  <a:gdLst>
                    <a:gd name="connsiteX0" fmla="*/ 9055 w 9055"/>
                    <a:gd name="connsiteY0" fmla="*/ 9751 h 9751"/>
                    <a:gd name="connsiteX1" fmla="*/ 0 w 9055"/>
                    <a:gd name="connsiteY1" fmla="*/ 0 h 9751"/>
                    <a:gd name="connsiteX2" fmla="*/ 9055 w 9055"/>
                    <a:gd name="connsiteY2" fmla="*/ 9751 h 9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055" h="9751">
                      <a:moveTo>
                        <a:pt x="9055" y="9751"/>
                      </a:moveTo>
                      <a:cubicBezTo>
                        <a:pt x="6269" y="6269"/>
                        <a:pt x="3483" y="3483"/>
                        <a:pt x="0" y="0"/>
                      </a:cubicBezTo>
                      <a:cubicBezTo>
                        <a:pt x="3483" y="2786"/>
                        <a:pt x="6269" y="6269"/>
                        <a:pt x="9055" y="9751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F7D78320-9AED-E243-0F1A-F812D8F8F1B7}"/>
                    </a:ext>
                  </a:extLst>
                </p:cNvPr>
                <p:cNvSpPr/>
                <p:nvPr/>
              </p:nvSpPr>
              <p:spPr>
                <a:xfrm>
                  <a:off x="9201202" y="5634264"/>
                  <a:ext cx="5572" cy="5572"/>
                </a:xfrm>
                <a:custGeom>
                  <a:avLst/>
                  <a:gdLst>
                    <a:gd name="connsiteX0" fmla="*/ 5572 w 5572"/>
                    <a:gd name="connsiteY0" fmla="*/ 5573 h 5572"/>
                    <a:gd name="connsiteX1" fmla="*/ 0 w 5572"/>
                    <a:gd name="connsiteY1" fmla="*/ 0 h 5572"/>
                    <a:gd name="connsiteX2" fmla="*/ 5572 w 5572"/>
                    <a:gd name="connsiteY2" fmla="*/ 5573 h 5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572" h="5572">
                      <a:moveTo>
                        <a:pt x="5572" y="5573"/>
                      </a:moveTo>
                      <a:cubicBezTo>
                        <a:pt x="3483" y="3483"/>
                        <a:pt x="1393" y="2090"/>
                        <a:pt x="0" y="0"/>
                      </a:cubicBezTo>
                      <a:cubicBezTo>
                        <a:pt x="1393" y="1393"/>
                        <a:pt x="3483" y="3483"/>
                        <a:pt x="5572" y="5573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F5A958F-15CA-9CA5-97E5-C502BCBC96B5}"/>
                    </a:ext>
                  </a:extLst>
                </p:cNvPr>
                <p:cNvSpPr/>
                <p:nvPr/>
              </p:nvSpPr>
              <p:spPr>
                <a:xfrm>
                  <a:off x="9153140" y="5580631"/>
                  <a:ext cx="9055" cy="11840"/>
                </a:xfrm>
                <a:custGeom>
                  <a:avLst/>
                  <a:gdLst>
                    <a:gd name="connsiteX0" fmla="*/ 9055 w 9055"/>
                    <a:gd name="connsiteY0" fmla="*/ 11841 h 11840"/>
                    <a:gd name="connsiteX1" fmla="*/ 0 w 9055"/>
                    <a:gd name="connsiteY1" fmla="*/ 0 h 11840"/>
                    <a:gd name="connsiteX2" fmla="*/ 9055 w 9055"/>
                    <a:gd name="connsiteY2" fmla="*/ 11841 h 11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055" h="11840">
                      <a:moveTo>
                        <a:pt x="9055" y="11841"/>
                      </a:moveTo>
                      <a:cubicBezTo>
                        <a:pt x="6269" y="8358"/>
                        <a:pt x="2786" y="4179"/>
                        <a:pt x="0" y="0"/>
                      </a:cubicBezTo>
                      <a:cubicBezTo>
                        <a:pt x="2786" y="4179"/>
                        <a:pt x="5572" y="8358"/>
                        <a:pt x="9055" y="11841"/>
                      </a:cubicBezTo>
                      <a:close/>
                    </a:path>
                  </a:pathLst>
                </a:custGeom>
                <a:solidFill>
                  <a:srgbClr val="D9EBB0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35156CD-DFBF-D297-3C28-CDF3E088F5E3}"/>
                    </a:ext>
                  </a:extLst>
                </p:cNvPr>
                <p:cNvSpPr/>
                <p:nvPr/>
              </p:nvSpPr>
              <p:spPr>
                <a:xfrm>
                  <a:off x="9113437" y="4453619"/>
                  <a:ext cx="691670" cy="1271196"/>
                </a:xfrm>
                <a:custGeom>
                  <a:avLst/>
                  <a:gdLst>
                    <a:gd name="connsiteX0" fmla="*/ 488279 w 691670"/>
                    <a:gd name="connsiteY0" fmla="*/ 0 h 1271196"/>
                    <a:gd name="connsiteX1" fmla="*/ 519624 w 691670"/>
                    <a:gd name="connsiteY1" fmla="*/ 500817 h 1271196"/>
                    <a:gd name="connsiteX2" fmla="*/ 124682 w 691670"/>
                    <a:gd name="connsiteY2" fmla="*/ 1099150 h 1271196"/>
                    <a:gd name="connsiteX3" fmla="*/ 0 w 691670"/>
                    <a:gd name="connsiteY3" fmla="*/ 1068502 h 1271196"/>
                    <a:gd name="connsiteX4" fmla="*/ 696 w 691670"/>
                    <a:gd name="connsiteY4" fmla="*/ 1069198 h 1271196"/>
                    <a:gd name="connsiteX5" fmla="*/ 6269 w 691670"/>
                    <a:gd name="connsiteY5" fmla="*/ 1078950 h 1271196"/>
                    <a:gd name="connsiteX6" fmla="*/ 13234 w 691670"/>
                    <a:gd name="connsiteY6" fmla="*/ 1090095 h 1271196"/>
                    <a:gd name="connsiteX7" fmla="*/ 20200 w 691670"/>
                    <a:gd name="connsiteY7" fmla="*/ 1100543 h 1271196"/>
                    <a:gd name="connsiteX8" fmla="*/ 25772 w 691670"/>
                    <a:gd name="connsiteY8" fmla="*/ 1108205 h 1271196"/>
                    <a:gd name="connsiteX9" fmla="*/ 34827 w 691670"/>
                    <a:gd name="connsiteY9" fmla="*/ 1120743 h 1271196"/>
                    <a:gd name="connsiteX10" fmla="*/ 40400 w 691670"/>
                    <a:gd name="connsiteY10" fmla="*/ 1127708 h 1271196"/>
                    <a:gd name="connsiteX11" fmla="*/ 49455 w 691670"/>
                    <a:gd name="connsiteY11" fmla="*/ 1139550 h 1271196"/>
                    <a:gd name="connsiteX12" fmla="*/ 55724 w 691670"/>
                    <a:gd name="connsiteY12" fmla="*/ 1146515 h 1271196"/>
                    <a:gd name="connsiteX13" fmla="*/ 64779 w 691670"/>
                    <a:gd name="connsiteY13" fmla="*/ 1156267 h 1271196"/>
                    <a:gd name="connsiteX14" fmla="*/ 71744 w 691670"/>
                    <a:gd name="connsiteY14" fmla="*/ 1163929 h 1271196"/>
                    <a:gd name="connsiteX15" fmla="*/ 78013 w 691670"/>
                    <a:gd name="connsiteY15" fmla="*/ 1170198 h 1271196"/>
                    <a:gd name="connsiteX16" fmla="*/ 88461 w 691670"/>
                    <a:gd name="connsiteY16" fmla="*/ 1179949 h 1271196"/>
                    <a:gd name="connsiteX17" fmla="*/ 94034 w 691670"/>
                    <a:gd name="connsiteY17" fmla="*/ 1185522 h 1271196"/>
                    <a:gd name="connsiteX18" fmla="*/ 105178 w 691670"/>
                    <a:gd name="connsiteY18" fmla="*/ 1195274 h 1271196"/>
                    <a:gd name="connsiteX19" fmla="*/ 110751 w 691670"/>
                    <a:gd name="connsiteY19" fmla="*/ 1200149 h 1271196"/>
                    <a:gd name="connsiteX20" fmla="*/ 122592 w 691670"/>
                    <a:gd name="connsiteY20" fmla="*/ 1209901 h 1271196"/>
                    <a:gd name="connsiteX21" fmla="*/ 127468 w 691670"/>
                    <a:gd name="connsiteY21" fmla="*/ 1213384 h 1271196"/>
                    <a:gd name="connsiteX22" fmla="*/ 140702 w 691670"/>
                    <a:gd name="connsiteY22" fmla="*/ 1222439 h 1271196"/>
                    <a:gd name="connsiteX23" fmla="*/ 144882 w 691670"/>
                    <a:gd name="connsiteY23" fmla="*/ 1225225 h 1271196"/>
                    <a:gd name="connsiteX24" fmla="*/ 158116 w 691670"/>
                    <a:gd name="connsiteY24" fmla="*/ 1233584 h 1271196"/>
                    <a:gd name="connsiteX25" fmla="*/ 161599 w 691670"/>
                    <a:gd name="connsiteY25" fmla="*/ 1235673 h 1271196"/>
                    <a:gd name="connsiteX26" fmla="*/ 176226 w 691670"/>
                    <a:gd name="connsiteY26" fmla="*/ 1243335 h 1271196"/>
                    <a:gd name="connsiteX27" fmla="*/ 179012 w 691670"/>
                    <a:gd name="connsiteY27" fmla="*/ 1244728 h 1271196"/>
                    <a:gd name="connsiteX28" fmla="*/ 195033 w 691670"/>
                    <a:gd name="connsiteY28" fmla="*/ 1251694 h 1271196"/>
                    <a:gd name="connsiteX29" fmla="*/ 198516 w 691670"/>
                    <a:gd name="connsiteY29" fmla="*/ 1253087 h 1271196"/>
                    <a:gd name="connsiteX30" fmla="*/ 214536 w 691670"/>
                    <a:gd name="connsiteY30" fmla="*/ 1258659 h 1271196"/>
                    <a:gd name="connsiteX31" fmla="*/ 218019 w 691670"/>
                    <a:gd name="connsiteY31" fmla="*/ 1259356 h 1271196"/>
                    <a:gd name="connsiteX32" fmla="*/ 234736 w 691670"/>
                    <a:gd name="connsiteY32" fmla="*/ 1263535 h 1271196"/>
                    <a:gd name="connsiteX33" fmla="*/ 237522 w 691670"/>
                    <a:gd name="connsiteY33" fmla="*/ 1264231 h 1271196"/>
                    <a:gd name="connsiteX34" fmla="*/ 254936 w 691670"/>
                    <a:gd name="connsiteY34" fmla="*/ 1267714 h 1271196"/>
                    <a:gd name="connsiteX35" fmla="*/ 257722 w 691670"/>
                    <a:gd name="connsiteY35" fmla="*/ 1268411 h 1271196"/>
                    <a:gd name="connsiteX36" fmla="*/ 275832 w 691670"/>
                    <a:gd name="connsiteY36" fmla="*/ 1270500 h 1271196"/>
                    <a:gd name="connsiteX37" fmla="*/ 277922 w 691670"/>
                    <a:gd name="connsiteY37" fmla="*/ 1270500 h 1271196"/>
                    <a:gd name="connsiteX38" fmla="*/ 296728 w 691670"/>
                    <a:gd name="connsiteY38" fmla="*/ 1271197 h 1271196"/>
                    <a:gd name="connsiteX39" fmla="*/ 691670 w 691670"/>
                    <a:gd name="connsiteY39" fmla="*/ 672864 h 1271196"/>
                    <a:gd name="connsiteX40" fmla="*/ 488279 w 691670"/>
                    <a:gd name="connsiteY40" fmla="*/ 0 h 1271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691670" h="1271196">
                      <a:moveTo>
                        <a:pt x="488279" y="0"/>
                      </a:moveTo>
                      <a:cubicBezTo>
                        <a:pt x="508478" y="199909"/>
                        <a:pt x="519624" y="417928"/>
                        <a:pt x="519624" y="500817"/>
                      </a:cubicBezTo>
                      <a:cubicBezTo>
                        <a:pt x="519624" y="831676"/>
                        <a:pt x="342701" y="1099150"/>
                        <a:pt x="124682" y="1099150"/>
                      </a:cubicBezTo>
                      <a:cubicBezTo>
                        <a:pt x="81496" y="1099150"/>
                        <a:pt x="39703" y="1088702"/>
                        <a:pt x="0" y="1068502"/>
                      </a:cubicBezTo>
                      <a:cubicBezTo>
                        <a:pt x="0" y="1068502"/>
                        <a:pt x="0" y="1069198"/>
                        <a:pt x="696" y="1069198"/>
                      </a:cubicBezTo>
                      <a:cubicBezTo>
                        <a:pt x="2786" y="1072681"/>
                        <a:pt x="4179" y="1075467"/>
                        <a:pt x="6269" y="1078950"/>
                      </a:cubicBezTo>
                      <a:cubicBezTo>
                        <a:pt x="8359" y="1082433"/>
                        <a:pt x="11145" y="1086612"/>
                        <a:pt x="13234" y="1090095"/>
                      </a:cubicBezTo>
                      <a:cubicBezTo>
                        <a:pt x="15324" y="1093578"/>
                        <a:pt x="17414" y="1097060"/>
                        <a:pt x="20200" y="1100543"/>
                      </a:cubicBezTo>
                      <a:cubicBezTo>
                        <a:pt x="22290" y="1103329"/>
                        <a:pt x="23682" y="1105419"/>
                        <a:pt x="25772" y="1108205"/>
                      </a:cubicBezTo>
                      <a:cubicBezTo>
                        <a:pt x="28558" y="1112384"/>
                        <a:pt x="31345" y="1116564"/>
                        <a:pt x="34827" y="1120743"/>
                      </a:cubicBezTo>
                      <a:cubicBezTo>
                        <a:pt x="36917" y="1122833"/>
                        <a:pt x="38310" y="1125619"/>
                        <a:pt x="40400" y="1127708"/>
                      </a:cubicBezTo>
                      <a:cubicBezTo>
                        <a:pt x="43186" y="1131888"/>
                        <a:pt x="46669" y="1135370"/>
                        <a:pt x="49455" y="1139550"/>
                      </a:cubicBezTo>
                      <a:cubicBezTo>
                        <a:pt x="51544" y="1141639"/>
                        <a:pt x="53634" y="1144426"/>
                        <a:pt x="55724" y="1146515"/>
                      </a:cubicBezTo>
                      <a:cubicBezTo>
                        <a:pt x="58510" y="1149998"/>
                        <a:pt x="61296" y="1153481"/>
                        <a:pt x="64779" y="1156267"/>
                      </a:cubicBezTo>
                      <a:cubicBezTo>
                        <a:pt x="66868" y="1159053"/>
                        <a:pt x="69655" y="1161839"/>
                        <a:pt x="71744" y="1163929"/>
                      </a:cubicBezTo>
                      <a:cubicBezTo>
                        <a:pt x="73834" y="1166018"/>
                        <a:pt x="75923" y="1168108"/>
                        <a:pt x="78013" y="1170198"/>
                      </a:cubicBezTo>
                      <a:cubicBezTo>
                        <a:pt x="81496" y="1173680"/>
                        <a:pt x="84979" y="1177163"/>
                        <a:pt x="88461" y="1179949"/>
                      </a:cubicBezTo>
                      <a:cubicBezTo>
                        <a:pt x="90551" y="1182039"/>
                        <a:pt x="92641" y="1183432"/>
                        <a:pt x="94034" y="1185522"/>
                      </a:cubicBezTo>
                      <a:cubicBezTo>
                        <a:pt x="97516" y="1189004"/>
                        <a:pt x="101696" y="1192487"/>
                        <a:pt x="105178" y="1195274"/>
                      </a:cubicBezTo>
                      <a:cubicBezTo>
                        <a:pt x="107268" y="1196667"/>
                        <a:pt x="108661" y="1198059"/>
                        <a:pt x="110751" y="1200149"/>
                      </a:cubicBezTo>
                      <a:cubicBezTo>
                        <a:pt x="114930" y="1203632"/>
                        <a:pt x="119109" y="1206418"/>
                        <a:pt x="122592" y="1209901"/>
                      </a:cubicBezTo>
                      <a:cubicBezTo>
                        <a:pt x="123985" y="1211294"/>
                        <a:pt x="126075" y="1211990"/>
                        <a:pt x="127468" y="1213384"/>
                      </a:cubicBezTo>
                      <a:cubicBezTo>
                        <a:pt x="131647" y="1216170"/>
                        <a:pt x="136523" y="1219653"/>
                        <a:pt x="140702" y="1222439"/>
                      </a:cubicBezTo>
                      <a:cubicBezTo>
                        <a:pt x="142095" y="1223135"/>
                        <a:pt x="143488" y="1223832"/>
                        <a:pt x="144882" y="1225225"/>
                      </a:cubicBezTo>
                      <a:cubicBezTo>
                        <a:pt x="149061" y="1228011"/>
                        <a:pt x="153937" y="1230797"/>
                        <a:pt x="158116" y="1233584"/>
                      </a:cubicBezTo>
                      <a:cubicBezTo>
                        <a:pt x="159509" y="1234280"/>
                        <a:pt x="160902" y="1234977"/>
                        <a:pt x="161599" y="1235673"/>
                      </a:cubicBezTo>
                      <a:cubicBezTo>
                        <a:pt x="166474" y="1238459"/>
                        <a:pt x="171350" y="1240549"/>
                        <a:pt x="176226" y="1243335"/>
                      </a:cubicBezTo>
                      <a:cubicBezTo>
                        <a:pt x="176922" y="1244032"/>
                        <a:pt x="178316" y="1244032"/>
                        <a:pt x="179012" y="1244728"/>
                      </a:cubicBezTo>
                      <a:cubicBezTo>
                        <a:pt x="184585" y="1247514"/>
                        <a:pt x="189461" y="1249604"/>
                        <a:pt x="195033" y="1251694"/>
                      </a:cubicBezTo>
                      <a:cubicBezTo>
                        <a:pt x="196426" y="1252390"/>
                        <a:pt x="197122" y="1252390"/>
                        <a:pt x="198516" y="1253087"/>
                      </a:cubicBezTo>
                      <a:cubicBezTo>
                        <a:pt x="204088" y="1255176"/>
                        <a:pt x="208964" y="1257266"/>
                        <a:pt x="214536" y="1258659"/>
                      </a:cubicBezTo>
                      <a:cubicBezTo>
                        <a:pt x="215929" y="1259356"/>
                        <a:pt x="216626" y="1259356"/>
                        <a:pt x="218019" y="1259356"/>
                      </a:cubicBezTo>
                      <a:cubicBezTo>
                        <a:pt x="223591" y="1260749"/>
                        <a:pt x="229163" y="1262839"/>
                        <a:pt x="234736" y="1263535"/>
                      </a:cubicBezTo>
                      <a:cubicBezTo>
                        <a:pt x="235433" y="1263535"/>
                        <a:pt x="236826" y="1264231"/>
                        <a:pt x="237522" y="1264231"/>
                      </a:cubicBezTo>
                      <a:cubicBezTo>
                        <a:pt x="243094" y="1265625"/>
                        <a:pt x="248667" y="1266321"/>
                        <a:pt x="254936" y="1267714"/>
                      </a:cubicBezTo>
                      <a:cubicBezTo>
                        <a:pt x="255633" y="1267714"/>
                        <a:pt x="257025" y="1267714"/>
                        <a:pt x="257722" y="1268411"/>
                      </a:cubicBezTo>
                      <a:cubicBezTo>
                        <a:pt x="263991" y="1269107"/>
                        <a:pt x="269563" y="1269804"/>
                        <a:pt x="275832" y="1270500"/>
                      </a:cubicBezTo>
                      <a:cubicBezTo>
                        <a:pt x="276529" y="1270500"/>
                        <a:pt x="277225" y="1270500"/>
                        <a:pt x="277922" y="1270500"/>
                      </a:cubicBezTo>
                      <a:cubicBezTo>
                        <a:pt x="284191" y="1271197"/>
                        <a:pt x="290460" y="1271197"/>
                        <a:pt x="296728" y="1271197"/>
                      </a:cubicBezTo>
                      <a:cubicBezTo>
                        <a:pt x="514747" y="1271197"/>
                        <a:pt x="691670" y="1003026"/>
                        <a:pt x="691670" y="672864"/>
                      </a:cubicBezTo>
                      <a:cubicBezTo>
                        <a:pt x="690277" y="503603"/>
                        <a:pt x="588581" y="229164"/>
                        <a:pt x="488279" y="0"/>
                      </a:cubicBezTo>
                      <a:close/>
                    </a:path>
                  </a:pathLst>
                </a:custGeom>
                <a:solidFill>
                  <a:srgbClr val="C7E189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DBD3D999-0539-2F65-9841-803B6873E3D6}"/>
                    </a:ext>
                  </a:extLst>
                </p:cNvPr>
                <p:cNvSpPr/>
                <p:nvPr/>
              </p:nvSpPr>
              <p:spPr>
                <a:xfrm>
                  <a:off x="9279911" y="5249075"/>
                  <a:ext cx="299514" cy="872772"/>
                </a:xfrm>
                <a:custGeom>
                  <a:avLst/>
                  <a:gdLst>
                    <a:gd name="connsiteX0" fmla="*/ 299515 w 299514"/>
                    <a:gd name="connsiteY0" fmla="*/ 229164 h 872772"/>
                    <a:gd name="connsiteX1" fmla="*/ 277226 w 299514"/>
                    <a:gd name="connsiteY1" fmla="*/ 197122 h 872772"/>
                    <a:gd name="connsiteX2" fmla="*/ 148365 w 299514"/>
                    <a:gd name="connsiteY2" fmla="*/ 288370 h 872772"/>
                    <a:gd name="connsiteX3" fmla="*/ 148365 w 299514"/>
                    <a:gd name="connsiteY3" fmla="*/ 0 h 872772"/>
                    <a:gd name="connsiteX4" fmla="*/ 109358 w 299514"/>
                    <a:gd name="connsiteY4" fmla="*/ 0 h 872772"/>
                    <a:gd name="connsiteX5" fmla="*/ 109358 w 299514"/>
                    <a:gd name="connsiteY5" fmla="*/ 82889 h 872772"/>
                    <a:gd name="connsiteX6" fmla="*/ 23683 w 299514"/>
                    <a:gd name="connsiteY6" fmla="*/ 20896 h 872772"/>
                    <a:gd name="connsiteX7" fmla="*/ 0 w 299514"/>
                    <a:gd name="connsiteY7" fmla="*/ 52938 h 872772"/>
                    <a:gd name="connsiteX8" fmla="*/ 109358 w 299514"/>
                    <a:gd name="connsiteY8" fmla="*/ 131647 h 872772"/>
                    <a:gd name="connsiteX9" fmla="*/ 109358 w 299514"/>
                    <a:gd name="connsiteY9" fmla="*/ 872772 h 872772"/>
                    <a:gd name="connsiteX10" fmla="*/ 148365 w 299514"/>
                    <a:gd name="connsiteY10" fmla="*/ 872772 h 872772"/>
                    <a:gd name="connsiteX11" fmla="*/ 148365 w 299514"/>
                    <a:gd name="connsiteY11" fmla="*/ 337129 h 872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99514" h="872772">
                      <a:moveTo>
                        <a:pt x="299515" y="229164"/>
                      </a:moveTo>
                      <a:lnTo>
                        <a:pt x="277226" y="197122"/>
                      </a:lnTo>
                      <a:lnTo>
                        <a:pt x="148365" y="288370"/>
                      </a:lnTo>
                      <a:lnTo>
                        <a:pt x="148365" y="0"/>
                      </a:lnTo>
                      <a:lnTo>
                        <a:pt x="109358" y="0"/>
                      </a:lnTo>
                      <a:lnTo>
                        <a:pt x="109358" y="82889"/>
                      </a:lnTo>
                      <a:lnTo>
                        <a:pt x="23683" y="20896"/>
                      </a:lnTo>
                      <a:lnTo>
                        <a:pt x="0" y="52938"/>
                      </a:lnTo>
                      <a:lnTo>
                        <a:pt x="109358" y="131647"/>
                      </a:lnTo>
                      <a:lnTo>
                        <a:pt x="109358" y="872772"/>
                      </a:lnTo>
                      <a:lnTo>
                        <a:pt x="148365" y="872772"/>
                      </a:lnTo>
                      <a:lnTo>
                        <a:pt x="148365" y="337129"/>
                      </a:lnTo>
                      <a:close/>
                    </a:path>
                  </a:pathLst>
                </a:custGeom>
                <a:solidFill>
                  <a:srgbClr val="408503"/>
                </a:solidFill>
                <a:ln w="69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01EF25B-080F-2A4E-FE56-CE7F72C3F605}"/>
                  </a:ext>
                </a:extLst>
              </p:cNvPr>
              <p:cNvSpPr/>
              <p:nvPr/>
            </p:nvSpPr>
            <p:spPr>
              <a:xfrm>
                <a:off x="8999900" y="4021760"/>
                <a:ext cx="817745" cy="2115410"/>
              </a:xfrm>
              <a:custGeom>
                <a:avLst/>
                <a:gdLst>
                  <a:gd name="connsiteX0" fmla="*/ 408872 w 817745"/>
                  <a:gd name="connsiteY0" fmla="*/ 29255 h 2115410"/>
                  <a:gd name="connsiteX1" fmla="*/ 601816 w 817745"/>
                  <a:gd name="connsiteY1" fmla="*/ 431162 h 2115410"/>
                  <a:gd name="connsiteX2" fmla="*/ 804511 w 817745"/>
                  <a:gd name="connsiteY2" fmla="*/ 1103329 h 2115410"/>
                  <a:gd name="connsiteX3" fmla="*/ 429072 w 817745"/>
                  <a:gd name="connsiteY3" fmla="*/ 1700966 h 2115410"/>
                  <a:gd name="connsiteX4" fmla="*/ 429072 w 817745"/>
                  <a:gd name="connsiteY4" fmla="*/ 2100087 h 2115410"/>
                  <a:gd name="connsiteX5" fmla="*/ 389369 w 817745"/>
                  <a:gd name="connsiteY5" fmla="*/ 2100087 h 2115410"/>
                  <a:gd name="connsiteX6" fmla="*/ 389369 w 817745"/>
                  <a:gd name="connsiteY6" fmla="*/ 1700966 h 2115410"/>
                  <a:gd name="connsiteX7" fmla="*/ 387976 w 817745"/>
                  <a:gd name="connsiteY7" fmla="*/ 1700966 h 2115410"/>
                  <a:gd name="connsiteX8" fmla="*/ 369866 w 817745"/>
                  <a:gd name="connsiteY8" fmla="*/ 1698876 h 2115410"/>
                  <a:gd name="connsiteX9" fmla="*/ 367079 w 817745"/>
                  <a:gd name="connsiteY9" fmla="*/ 1698180 h 2115410"/>
                  <a:gd name="connsiteX10" fmla="*/ 349666 w 817745"/>
                  <a:gd name="connsiteY10" fmla="*/ 1694697 h 2115410"/>
                  <a:gd name="connsiteX11" fmla="*/ 346880 w 817745"/>
                  <a:gd name="connsiteY11" fmla="*/ 1694000 h 2115410"/>
                  <a:gd name="connsiteX12" fmla="*/ 330163 w 817745"/>
                  <a:gd name="connsiteY12" fmla="*/ 1689821 h 2115410"/>
                  <a:gd name="connsiteX13" fmla="*/ 326680 w 817745"/>
                  <a:gd name="connsiteY13" fmla="*/ 1689124 h 2115410"/>
                  <a:gd name="connsiteX14" fmla="*/ 310659 w 817745"/>
                  <a:gd name="connsiteY14" fmla="*/ 1683552 h 2115410"/>
                  <a:gd name="connsiteX15" fmla="*/ 307177 w 817745"/>
                  <a:gd name="connsiteY15" fmla="*/ 1682159 h 2115410"/>
                  <a:gd name="connsiteX16" fmla="*/ 291156 w 817745"/>
                  <a:gd name="connsiteY16" fmla="*/ 1675193 h 2115410"/>
                  <a:gd name="connsiteX17" fmla="*/ 288370 w 817745"/>
                  <a:gd name="connsiteY17" fmla="*/ 1673801 h 2115410"/>
                  <a:gd name="connsiteX18" fmla="*/ 273743 w 817745"/>
                  <a:gd name="connsiteY18" fmla="*/ 1666138 h 2115410"/>
                  <a:gd name="connsiteX19" fmla="*/ 270260 w 817745"/>
                  <a:gd name="connsiteY19" fmla="*/ 1664049 h 2115410"/>
                  <a:gd name="connsiteX20" fmla="*/ 257025 w 817745"/>
                  <a:gd name="connsiteY20" fmla="*/ 1655690 h 2115410"/>
                  <a:gd name="connsiteX21" fmla="*/ 252846 w 817745"/>
                  <a:gd name="connsiteY21" fmla="*/ 1652904 h 2115410"/>
                  <a:gd name="connsiteX22" fmla="*/ 239612 w 817745"/>
                  <a:gd name="connsiteY22" fmla="*/ 1643849 h 2115410"/>
                  <a:gd name="connsiteX23" fmla="*/ 234736 w 817745"/>
                  <a:gd name="connsiteY23" fmla="*/ 1640366 h 2115410"/>
                  <a:gd name="connsiteX24" fmla="*/ 222895 w 817745"/>
                  <a:gd name="connsiteY24" fmla="*/ 1630615 h 2115410"/>
                  <a:gd name="connsiteX25" fmla="*/ 217322 w 817745"/>
                  <a:gd name="connsiteY25" fmla="*/ 1625739 h 2115410"/>
                  <a:gd name="connsiteX26" fmla="*/ 206177 w 817745"/>
                  <a:gd name="connsiteY26" fmla="*/ 1615987 h 2115410"/>
                  <a:gd name="connsiteX27" fmla="*/ 200605 w 817745"/>
                  <a:gd name="connsiteY27" fmla="*/ 1610415 h 2115410"/>
                  <a:gd name="connsiteX28" fmla="*/ 190157 w 817745"/>
                  <a:gd name="connsiteY28" fmla="*/ 1600663 h 2115410"/>
                  <a:gd name="connsiteX29" fmla="*/ 183888 w 817745"/>
                  <a:gd name="connsiteY29" fmla="*/ 1594394 h 2115410"/>
                  <a:gd name="connsiteX30" fmla="*/ 176922 w 817745"/>
                  <a:gd name="connsiteY30" fmla="*/ 1586732 h 2115410"/>
                  <a:gd name="connsiteX31" fmla="*/ 167867 w 817745"/>
                  <a:gd name="connsiteY31" fmla="*/ 1576981 h 2115410"/>
                  <a:gd name="connsiteX32" fmla="*/ 161598 w 817745"/>
                  <a:gd name="connsiteY32" fmla="*/ 1570015 h 2115410"/>
                  <a:gd name="connsiteX33" fmla="*/ 152543 w 817745"/>
                  <a:gd name="connsiteY33" fmla="*/ 1558174 h 2115410"/>
                  <a:gd name="connsiteX34" fmla="*/ 146971 w 817745"/>
                  <a:gd name="connsiteY34" fmla="*/ 1551208 h 2115410"/>
                  <a:gd name="connsiteX35" fmla="*/ 137916 w 817745"/>
                  <a:gd name="connsiteY35" fmla="*/ 1538670 h 2115410"/>
                  <a:gd name="connsiteX36" fmla="*/ 132344 w 817745"/>
                  <a:gd name="connsiteY36" fmla="*/ 1531009 h 2115410"/>
                  <a:gd name="connsiteX37" fmla="*/ 125378 w 817745"/>
                  <a:gd name="connsiteY37" fmla="*/ 1520560 h 2115410"/>
                  <a:gd name="connsiteX38" fmla="*/ 118413 w 817745"/>
                  <a:gd name="connsiteY38" fmla="*/ 1509415 h 2115410"/>
                  <a:gd name="connsiteX39" fmla="*/ 112840 w 817745"/>
                  <a:gd name="connsiteY39" fmla="*/ 1499664 h 2115410"/>
                  <a:gd name="connsiteX40" fmla="*/ 112144 w 817745"/>
                  <a:gd name="connsiteY40" fmla="*/ 1498967 h 2115410"/>
                  <a:gd name="connsiteX41" fmla="*/ 12538 w 817745"/>
                  <a:gd name="connsiteY41" fmla="*/ 1101936 h 2115410"/>
                  <a:gd name="connsiteX42" fmla="*/ 408872 w 817745"/>
                  <a:gd name="connsiteY42" fmla="*/ 29255 h 2115410"/>
                  <a:gd name="connsiteX43" fmla="*/ 408872 w 817745"/>
                  <a:gd name="connsiteY43" fmla="*/ 0 h 2115410"/>
                  <a:gd name="connsiteX44" fmla="*/ 396335 w 817745"/>
                  <a:gd name="connsiteY44" fmla="*/ 22986 h 2115410"/>
                  <a:gd name="connsiteX45" fmla="*/ 198516 w 817745"/>
                  <a:gd name="connsiteY45" fmla="*/ 437431 h 2115410"/>
                  <a:gd name="connsiteX46" fmla="*/ 0 w 817745"/>
                  <a:gd name="connsiteY46" fmla="*/ 1104026 h 2115410"/>
                  <a:gd name="connsiteX47" fmla="*/ 100999 w 817745"/>
                  <a:gd name="connsiteY47" fmla="*/ 1508022 h 2115410"/>
                  <a:gd name="connsiteX48" fmla="*/ 101696 w 817745"/>
                  <a:gd name="connsiteY48" fmla="*/ 1508719 h 2115410"/>
                  <a:gd name="connsiteX49" fmla="*/ 107268 w 817745"/>
                  <a:gd name="connsiteY49" fmla="*/ 1518470 h 2115410"/>
                  <a:gd name="connsiteX50" fmla="*/ 114233 w 817745"/>
                  <a:gd name="connsiteY50" fmla="*/ 1529615 h 2115410"/>
                  <a:gd name="connsiteX51" fmla="*/ 121199 w 817745"/>
                  <a:gd name="connsiteY51" fmla="*/ 1540064 h 2115410"/>
                  <a:gd name="connsiteX52" fmla="*/ 126771 w 817745"/>
                  <a:gd name="connsiteY52" fmla="*/ 1547725 h 2115410"/>
                  <a:gd name="connsiteX53" fmla="*/ 135827 w 817745"/>
                  <a:gd name="connsiteY53" fmla="*/ 1560263 h 2115410"/>
                  <a:gd name="connsiteX54" fmla="*/ 141399 w 817745"/>
                  <a:gd name="connsiteY54" fmla="*/ 1567925 h 2115410"/>
                  <a:gd name="connsiteX55" fmla="*/ 151150 w 817745"/>
                  <a:gd name="connsiteY55" fmla="*/ 1579767 h 2115410"/>
                  <a:gd name="connsiteX56" fmla="*/ 157419 w 817745"/>
                  <a:gd name="connsiteY56" fmla="*/ 1587429 h 2115410"/>
                  <a:gd name="connsiteX57" fmla="*/ 166474 w 817745"/>
                  <a:gd name="connsiteY57" fmla="*/ 1597877 h 2115410"/>
                  <a:gd name="connsiteX58" fmla="*/ 174137 w 817745"/>
                  <a:gd name="connsiteY58" fmla="*/ 1606236 h 2115410"/>
                  <a:gd name="connsiteX59" fmla="*/ 180405 w 817745"/>
                  <a:gd name="connsiteY59" fmla="*/ 1613201 h 2115410"/>
                  <a:gd name="connsiteX60" fmla="*/ 190853 w 817745"/>
                  <a:gd name="connsiteY60" fmla="*/ 1623649 h 2115410"/>
                  <a:gd name="connsiteX61" fmla="*/ 197122 w 817745"/>
                  <a:gd name="connsiteY61" fmla="*/ 1629221 h 2115410"/>
                  <a:gd name="connsiteX62" fmla="*/ 208964 w 817745"/>
                  <a:gd name="connsiteY62" fmla="*/ 1639670 h 2115410"/>
                  <a:gd name="connsiteX63" fmla="*/ 214536 w 817745"/>
                  <a:gd name="connsiteY63" fmla="*/ 1644546 h 2115410"/>
                  <a:gd name="connsiteX64" fmla="*/ 227074 w 817745"/>
                  <a:gd name="connsiteY64" fmla="*/ 1654297 h 2115410"/>
                  <a:gd name="connsiteX65" fmla="*/ 231253 w 817745"/>
                  <a:gd name="connsiteY65" fmla="*/ 1657780 h 2115410"/>
                  <a:gd name="connsiteX66" fmla="*/ 231950 w 817745"/>
                  <a:gd name="connsiteY66" fmla="*/ 1658476 h 2115410"/>
                  <a:gd name="connsiteX67" fmla="*/ 245881 w 817745"/>
                  <a:gd name="connsiteY67" fmla="*/ 1667532 h 2115410"/>
                  <a:gd name="connsiteX68" fmla="*/ 248667 w 817745"/>
                  <a:gd name="connsiteY68" fmla="*/ 1669621 h 2115410"/>
                  <a:gd name="connsiteX69" fmla="*/ 250060 w 817745"/>
                  <a:gd name="connsiteY69" fmla="*/ 1670318 h 2115410"/>
                  <a:gd name="connsiteX70" fmla="*/ 263991 w 817745"/>
                  <a:gd name="connsiteY70" fmla="*/ 1678676 h 2115410"/>
                  <a:gd name="connsiteX71" fmla="*/ 268170 w 817745"/>
                  <a:gd name="connsiteY71" fmla="*/ 1680766 h 2115410"/>
                  <a:gd name="connsiteX72" fmla="*/ 282798 w 817745"/>
                  <a:gd name="connsiteY72" fmla="*/ 1688428 h 2115410"/>
                  <a:gd name="connsiteX73" fmla="*/ 284191 w 817745"/>
                  <a:gd name="connsiteY73" fmla="*/ 1689124 h 2115410"/>
                  <a:gd name="connsiteX74" fmla="*/ 286280 w 817745"/>
                  <a:gd name="connsiteY74" fmla="*/ 1689821 h 2115410"/>
                  <a:gd name="connsiteX75" fmla="*/ 302998 w 817745"/>
                  <a:gd name="connsiteY75" fmla="*/ 1696787 h 2115410"/>
                  <a:gd name="connsiteX76" fmla="*/ 304390 w 817745"/>
                  <a:gd name="connsiteY76" fmla="*/ 1697483 h 2115410"/>
                  <a:gd name="connsiteX77" fmla="*/ 306480 w 817745"/>
                  <a:gd name="connsiteY77" fmla="*/ 1698180 h 2115410"/>
                  <a:gd name="connsiteX78" fmla="*/ 323197 w 817745"/>
                  <a:gd name="connsiteY78" fmla="*/ 1703752 h 2115410"/>
                  <a:gd name="connsiteX79" fmla="*/ 326680 w 817745"/>
                  <a:gd name="connsiteY79" fmla="*/ 1705145 h 2115410"/>
                  <a:gd name="connsiteX80" fmla="*/ 344094 w 817745"/>
                  <a:gd name="connsiteY80" fmla="*/ 1710021 h 2115410"/>
                  <a:gd name="connsiteX81" fmla="*/ 346880 w 817745"/>
                  <a:gd name="connsiteY81" fmla="*/ 1710717 h 2115410"/>
                  <a:gd name="connsiteX82" fmla="*/ 364990 w 817745"/>
                  <a:gd name="connsiteY82" fmla="*/ 1714200 h 2115410"/>
                  <a:gd name="connsiteX83" fmla="*/ 367079 w 817745"/>
                  <a:gd name="connsiteY83" fmla="*/ 1714200 h 2115410"/>
                  <a:gd name="connsiteX84" fmla="*/ 367776 w 817745"/>
                  <a:gd name="connsiteY84" fmla="*/ 1714200 h 2115410"/>
                  <a:gd name="connsiteX85" fmla="*/ 374742 w 817745"/>
                  <a:gd name="connsiteY85" fmla="*/ 1714897 h 2115410"/>
                  <a:gd name="connsiteX86" fmla="*/ 374742 w 817745"/>
                  <a:gd name="connsiteY86" fmla="*/ 2101480 h 2115410"/>
                  <a:gd name="connsiteX87" fmla="*/ 374742 w 817745"/>
                  <a:gd name="connsiteY87" fmla="*/ 2115411 h 2115410"/>
                  <a:gd name="connsiteX88" fmla="*/ 388673 w 817745"/>
                  <a:gd name="connsiteY88" fmla="*/ 2115411 h 2115410"/>
                  <a:gd name="connsiteX89" fmla="*/ 428376 w 817745"/>
                  <a:gd name="connsiteY89" fmla="*/ 2115411 h 2115410"/>
                  <a:gd name="connsiteX90" fmla="*/ 442307 w 817745"/>
                  <a:gd name="connsiteY90" fmla="*/ 2115411 h 2115410"/>
                  <a:gd name="connsiteX91" fmla="*/ 442307 w 817745"/>
                  <a:gd name="connsiteY91" fmla="*/ 2101480 h 2115410"/>
                  <a:gd name="connsiteX92" fmla="*/ 442307 w 817745"/>
                  <a:gd name="connsiteY92" fmla="*/ 1714897 h 2115410"/>
                  <a:gd name="connsiteX93" fmla="*/ 817745 w 817745"/>
                  <a:gd name="connsiteY93" fmla="*/ 1104722 h 2115410"/>
                  <a:gd name="connsiteX94" fmla="*/ 614353 w 817745"/>
                  <a:gd name="connsiteY94" fmla="*/ 426983 h 2115410"/>
                  <a:gd name="connsiteX95" fmla="*/ 421410 w 817745"/>
                  <a:gd name="connsiteY95" fmla="*/ 23683 h 2115410"/>
                  <a:gd name="connsiteX96" fmla="*/ 408872 w 817745"/>
                  <a:gd name="connsiteY96" fmla="*/ 0 h 2115410"/>
                  <a:gd name="connsiteX97" fmla="*/ 408872 w 817745"/>
                  <a:gd name="connsiteY97" fmla="*/ 0 h 2115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817745" h="2115410">
                    <a:moveTo>
                      <a:pt x="408872" y="29255"/>
                    </a:moveTo>
                    <a:cubicBezTo>
                      <a:pt x="408872" y="29255"/>
                      <a:pt x="504300" y="208964"/>
                      <a:pt x="601816" y="431162"/>
                    </a:cubicBezTo>
                    <a:cubicBezTo>
                      <a:pt x="702118" y="661022"/>
                      <a:pt x="804511" y="935462"/>
                      <a:pt x="804511" y="1103329"/>
                    </a:cubicBezTo>
                    <a:cubicBezTo>
                      <a:pt x="804511" y="1423740"/>
                      <a:pt x="638036" y="1685642"/>
                      <a:pt x="429072" y="1700966"/>
                    </a:cubicBezTo>
                    <a:lnTo>
                      <a:pt x="429072" y="2100087"/>
                    </a:lnTo>
                    <a:lnTo>
                      <a:pt x="389369" y="2100087"/>
                    </a:lnTo>
                    <a:lnTo>
                      <a:pt x="389369" y="1700966"/>
                    </a:lnTo>
                    <a:cubicBezTo>
                      <a:pt x="388673" y="1700966"/>
                      <a:pt x="388673" y="1700966"/>
                      <a:pt x="387976" y="1700966"/>
                    </a:cubicBezTo>
                    <a:cubicBezTo>
                      <a:pt x="381707" y="1700269"/>
                      <a:pt x="376135" y="1699572"/>
                      <a:pt x="369866" y="1698876"/>
                    </a:cubicBezTo>
                    <a:cubicBezTo>
                      <a:pt x="369169" y="1698876"/>
                      <a:pt x="367776" y="1698876"/>
                      <a:pt x="367079" y="1698180"/>
                    </a:cubicBezTo>
                    <a:cubicBezTo>
                      <a:pt x="361507" y="1697483"/>
                      <a:pt x="355935" y="1696090"/>
                      <a:pt x="349666" y="1694697"/>
                    </a:cubicBezTo>
                    <a:cubicBezTo>
                      <a:pt x="348273" y="1694697"/>
                      <a:pt x="347576" y="1694000"/>
                      <a:pt x="346880" y="1694000"/>
                    </a:cubicBezTo>
                    <a:cubicBezTo>
                      <a:pt x="341308" y="1692607"/>
                      <a:pt x="335735" y="1691214"/>
                      <a:pt x="330163" y="1689821"/>
                    </a:cubicBezTo>
                    <a:cubicBezTo>
                      <a:pt x="328769" y="1689821"/>
                      <a:pt x="328073" y="1689124"/>
                      <a:pt x="326680" y="1689124"/>
                    </a:cubicBezTo>
                    <a:cubicBezTo>
                      <a:pt x="321108" y="1687732"/>
                      <a:pt x="316232" y="1685642"/>
                      <a:pt x="310659" y="1683552"/>
                    </a:cubicBezTo>
                    <a:cubicBezTo>
                      <a:pt x="309266" y="1682856"/>
                      <a:pt x="308570" y="1682856"/>
                      <a:pt x="307177" y="1682159"/>
                    </a:cubicBezTo>
                    <a:cubicBezTo>
                      <a:pt x="301604" y="1680069"/>
                      <a:pt x="296728" y="1677980"/>
                      <a:pt x="291156" y="1675193"/>
                    </a:cubicBezTo>
                    <a:cubicBezTo>
                      <a:pt x="290459" y="1674497"/>
                      <a:pt x="289067" y="1674497"/>
                      <a:pt x="288370" y="1673801"/>
                    </a:cubicBezTo>
                    <a:cubicBezTo>
                      <a:pt x="283494" y="1671711"/>
                      <a:pt x="278618" y="1668925"/>
                      <a:pt x="273743" y="1666138"/>
                    </a:cubicBezTo>
                    <a:cubicBezTo>
                      <a:pt x="272349" y="1665442"/>
                      <a:pt x="270956" y="1664745"/>
                      <a:pt x="270260" y="1664049"/>
                    </a:cubicBezTo>
                    <a:cubicBezTo>
                      <a:pt x="266080" y="1661262"/>
                      <a:pt x="261205" y="1658476"/>
                      <a:pt x="257025" y="1655690"/>
                    </a:cubicBezTo>
                    <a:cubicBezTo>
                      <a:pt x="255632" y="1654994"/>
                      <a:pt x="254239" y="1654297"/>
                      <a:pt x="252846" y="1652904"/>
                    </a:cubicBezTo>
                    <a:cubicBezTo>
                      <a:pt x="248667" y="1650118"/>
                      <a:pt x="243791" y="1647332"/>
                      <a:pt x="239612" y="1643849"/>
                    </a:cubicBezTo>
                    <a:cubicBezTo>
                      <a:pt x="238218" y="1642456"/>
                      <a:pt x="236129" y="1641759"/>
                      <a:pt x="234736" y="1640366"/>
                    </a:cubicBezTo>
                    <a:cubicBezTo>
                      <a:pt x="230557" y="1637580"/>
                      <a:pt x="226377" y="1634097"/>
                      <a:pt x="222895" y="1630615"/>
                    </a:cubicBezTo>
                    <a:cubicBezTo>
                      <a:pt x="220805" y="1629221"/>
                      <a:pt x="219412" y="1627828"/>
                      <a:pt x="217322" y="1625739"/>
                    </a:cubicBezTo>
                    <a:cubicBezTo>
                      <a:pt x="213839" y="1622256"/>
                      <a:pt x="209660" y="1619470"/>
                      <a:pt x="206177" y="1615987"/>
                    </a:cubicBezTo>
                    <a:cubicBezTo>
                      <a:pt x="204088" y="1613897"/>
                      <a:pt x="201998" y="1612504"/>
                      <a:pt x="200605" y="1610415"/>
                    </a:cubicBezTo>
                    <a:cubicBezTo>
                      <a:pt x="197122" y="1606932"/>
                      <a:pt x="193640" y="1604146"/>
                      <a:pt x="190157" y="1600663"/>
                    </a:cubicBezTo>
                    <a:cubicBezTo>
                      <a:pt x="188067" y="1598573"/>
                      <a:pt x="185977" y="1596484"/>
                      <a:pt x="183888" y="1594394"/>
                    </a:cubicBezTo>
                    <a:cubicBezTo>
                      <a:pt x="181102" y="1591608"/>
                      <a:pt x="179012" y="1589518"/>
                      <a:pt x="176922" y="1586732"/>
                    </a:cubicBezTo>
                    <a:cubicBezTo>
                      <a:pt x="174137" y="1583250"/>
                      <a:pt x="171350" y="1580463"/>
                      <a:pt x="167867" y="1576981"/>
                    </a:cubicBezTo>
                    <a:cubicBezTo>
                      <a:pt x="165778" y="1574891"/>
                      <a:pt x="163688" y="1572105"/>
                      <a:pt x="161598" y="1570015"/>
                    </a:cubicBezTo>
                    <a:cubicBezTo>
                      <a:pt x="158812" y="1566532"/>
                      <a:pt x="155330" y="1562353"/>
                      <a:pt x="152543" y="1558174"/>
                    </a:cubicBezTo>
                    <a:cubicBezTo>
                      <a:pt x="150454" y="1556084"/>
                      <a:pt x="149061" y="1553298"/>
                      <a:pt x="146971" y="1551208"/>
                    </a:cubicBezTo>
                    <a:cubicBezTo>
                      <a:pt x="144185" y="1547029"/>
                      <a:pt x="140702" y="1542850"/>
                      <a:pt x="137916" y="1538670"/>
                    </a:cubicBezTo>
                    <a:cubicBezTo>
                      <a:pt x="135827" y="1535884"/>
                      <a:pt x="134433" y="1533795"/>
                      <a:pt x="132344" y="1531009"/>
                    </a:cubicBezTo>
                    <a:cubicBezTo>
                      <a:pt x="130254" y="1527526"/>
                      <a:pt x="128164" y="1524043"/>
                      <a:pt x="125378" y="1520560"/>
                    </a:cubicBezTo>
                    <a:cubicBezTo>
                      <a:pt x="123288" y="1517078"/>
                      <a:pt x="120502" y="1512898"/>
                      <a:pt x="118413" y="1509415"/>
                    </a:cubicBezTo>
                    <a:cubicBezTo>
                      <a:pt x="116323" y="1505933"/>
                      <a:pt x="114233" y="1503147"/>
                      <a:pt x="112840" y="1499664"/>
                    </a:cubicBezTo>
                    <a:cubicBezTo>
                      <a:pt x="112840" y="1499664"/>
                      <a:pt x="112840" y="1498967"/>
                      <a:pt x="112144" y="1498967"/>
                    </a:cubicBezTo>
                    <a:cubicBezTo>
                      <a:pt x="50151" y="1393092"/>
                      <a:pt x="12538" y="1254480"/>
                      <a:pt x="12538" y="1101936"/>
                    </a:cubicBezTo>
                    <a:cubicBezTo>
                      <a:pt x="13931" y="773166"/>
                      <a:pt x="408872" y="29255"/>
                      <a:pt x="408872" y="29255"/>
                    </a:cubicBezTo>
                    <a:moveTo>
                      <a:pt x="408872" y="0"/>
                    </a:moveTo>
                    <a:lnTo>
                      <a:pt x="396335" y="22986"/>
                    </a:lnTo>
                    <a:cubicBezTo>
                      <a:pt x="395638" y="25076"/>
                      <a:pt x="296032" y="211750"/>
                      <a:pt x="198516" y="437431"/>
                    </a:cubicBezTo>
                    <a:cubicBezTo>
                      <a:pt x="66868" y="740429"/>
                      <a:pt x="0" y="964716"/>
                      <a:pt x="0" y="1104026"/>
                    </a:cubicBezTo>
                    <a:cubicBezTo>
                      <a:pt x="0" y="1253087"/>
                      <a:pt x="36220" y="1395879"/>
                      <a:pt x="100999" y="1508022"/>
                    </a:cubicBezTo>
                    <a:lnTo>
                      <a:pt x="101696" y="1508719"/>
                    </a:lnTo>
                    <a:cubicBezTo>
                      <a:pt x="103785" y="1512202"/>
                      <a:pt x="105875" y="1514988"/>
                      <a:pt x="107268" y="1518470"/>
                    </a:cubicBezTo>
                    <a:cubicBezTo>
                      <a:pt x="109357" y="1522650"/>
                      <a:pt x="112144" y="1526133"/>
                      <a:pt x="114233" y="1529615"/>
                    </a:cubicBezTo>
                    <a:cubicBezTo>
                      <a:pt x="116323" y="1533098"/>
                      <a:pt x="119109" y="1536581"/>
                      <a:pt x="121199" y="1540064"/>
                    </a:cubicBezTo>
                    <a:cubicBezTo>
                      <a:pt x="123288" y="1542850"/>
                      <a:pt x="124682" y="1545636"/>
                      <a:pt x="126771" y="1547725"/>
                    </a:cubicBezTo>
                    <a:cubicBezTo>
                      <a:pt x="129557" y="1551905"/>
                      <a:pt x="133040" y="1556084"/>
                      <a:pt x="135827" y="1560263"/>
                    </a:cubicBezTo>
                    <a:cubicBezTo>
                      <a:pt x="137916" y="1563050"/>
                      <a:pt x="139309" y="1565139"/>
                      <a:pt x="141399" y="1567925"/>
                    </a:cubicBezTo>
                    <a:cubicBezTo>
                      <a:pt x="144185" y="1572105"/>
                      <a:pt x="147667" y="1575587"/>
                      <a:pt x="151150" y="1579767"/>
                    </a:cubicBezTo>
                    <a:cubicBezTo>
                      <a:pt x="153240" y="1582553"/>
                      <a:pt x="155330" y="1584642"/>
                      <a:pt x="157419" y="1587429"/>
                    </a:cubicBezTo>
                    <a:cubicBezTo>
                      <a:pt x="160206" y="1590911"/>
                      <a:pt x="163688" y="1594394"/>
                      <a:pt x="166474" y="1597877"/>
                    </a:cubicBezTo>
                    <a:cubicBezTo>
                      <a:pt x="169261" y="1600663"/>
                      <a:pt x="171350" y="1603449"/>
                      <a:pt x="174137" y="1606236"/>
                    </a:cubicBezTo>
                    <a:cubicBezTo>
                      <a:pt x="176226" y="1608325"/>
                      <a:pt x="178316" y="1611111"/>
                      <a:pt x="180405" y="1613201"/>
                    </a:cubicBezTo>
                    <a:cubicBezTo>
                      <a:pt x="183888" y="1616684"/>
                      <a:pt x="187371" y="1620166"/>
                      <a:pt x="190853" y="1623649"/>
                    </a:cubicBezTo>
                    <a:cubicBezTo>
                      <a:pt x="192943" y="1625739"/>
                      <a:pt x="195033" y="1627132"/>
                      <a:pt x="197122" y="1629221"/>
                    </a:cubicBezTo>
                    <a:cubicBezTo>
                      <a:pt x="200605" y="1632704"/>
                      <a:pt x="204784" y="1636187"/>
                      <a:pt x="208964" y="1639670"/>
                    </a:cubicBezTo>
                    <a:cubicBezTo>
                      <a:pt x="211053" y="1641063"/>
                      <a:pt x="212447" y="1643152"/>
                      <a:pt x="214536" y="1644546"/>
                    </a:cubicBezTo>
                    <a:cubicBezTo>
                      <a:pt x="218715" y="1648028"/>
                      <a:pt x="222895" y="1651511"/>
                      <a:pt x="227074" y="1654297"/>
                    </a:cubicBezTo>
                    <a:cubicBezTo>
                      <a:pt x="228467" y="1655690"/>
                      <a:pt x="229860" y="1656387"/>
                      <a:pt x="231253" y="1657780"/>
                    </a:cubicBezTo>
                    <a:lnTo>
                      <a:pt x="231950" y="1658476"/>
                    </a:lnTo>
                    <a:cubicBezTo>
                      <a:pt x="236826" y="1661959"/>
                      <a:pt x="241701" y="1665442"/>
                      <a:pt x="245881" y="1667532"/>
                    </a:cubicBezTo>
                    <a:cubicBezTo>
                      <a:pt x="246577" y="1668228"/>
                      <a:pt x="247970" y="1668925"/>
                      <a:pt x="248667" y="1669621"/>
                    </a:cubicBezTo>
                    <a:lnTo>
                      <a:pt x="250060" y="1670318"/>
                    </a:lnTo>
                    <a:cubicBezTo>
                      <a:pt x="254936" y="1673801"/>
                      <a:pt x="259812" y="1675890"/>
                      <a:pt x="263991" y="1678676"/>
                    </a:cubicBezTo>
                    <a:cubicBezTo>
                      <a:pt x="265384" y="1679373"/>
                      <a:pt x="266777" y="1680069"/>
                      <a:pt x="268170" y="1680766"/>
                    </a:cubicBezTo>
                    <a:cubicBezTo>
                      <a:pt x="273046" y="1683552"/>
                      <a:pt x="277922" y="1686338"/>
                      <a:pt x="282798" y="1688428"/>
                    </a:cubicBezTo>
                    <a:lnTo>
                      <a:pt x="284191" y="1689124"/>
                    </a:lnTo>
                    <a:cubicBezTo>
                      <a:pt x="284887" y="1689124"/>
                      <a:pt x="285584" y="1689821"/>
                      <a:pt x="286280" y="1689821"/>
                    </a:cubicBezTo>
                    <a:cubicBezTo>
                      <a:pt x="291156" y="1691911"/>
                      <a:pt x="296728" y="1694697"/>
                      <a:pt x="302998" y="1696787"/>
                    </a:cubicBezTo>
                    <a:lnTo>
                      <a:pt x="304390" y="1697483"/>
                    </a:lnTo>
                    <a:cubicBezTo>
                      <a:pt x="305087" y="1697483"/>
                      <a:pt x="305784" y="1698180"/>
                      <a:pt x="306480" y="1698180"/>
                    </a:cubicBezTo>
                    <a:cubicBezTo>
                      <a:pt x="312053" y="1700269"/>
                      <a:pt x="317625" y="1702359"/>
                      <a:pt x="323197" y="1703752"/>
                    </a:cubicBezTo>
                    <a:cubicBezTo>
                      <a:pt x="324590" y="1704448"/>
                      <a:pt x="325287" y="1704448"/>
                      <a:pt x="326680" y="1705145"/>
                    </a:cubicBezTo>
                    <a:cubicBezTo>
                      <a:pt x="332252" y="1707235"/>
                      <a:pt x="338521" y="1708628"/>
                      <a:pt x="344094" y="1710021"/>
                    </a:cubicBezTo>
                    <a:cubicBezTo>
                      <a:pt x="344790" y="1710021"/>
                      <a:pt x="346183" y="1710717"/>
                      <a:pt x="346880" y="1710717"/>
                    </a:cubicBezTo>
                    <a:cubicBezTo>
                      <a:pt x="353149" y="1712111"/>
                      <a:pt x="359418" y="1713503"/>
                      <a:pt x="364990" y="1714200"/>
                    </a:cubicBezTo>
                    <a:lnTo>
                      <a:pt x="367079" y="1714200"/>
                    </a:lnTo>
                    <a:lnTo>
                      <a:pt x="367776" y="1714200"/>
                    </a:lnTo>
                    <a:cubicBezTo>
                      <a:pt x="369866" y="1714897"/>
                      <a:pt x="372652" y="1714897"/>
                      <a:pt x="374742" y="1714897"/>
                    </a:cubicBezTo>
                    <a:lnTo>
                      <a:pt x="374742" y="2101480"/>
                    </a:lnTo>
                    <a:lnTo>
                      <a:pt x="374742" y="2115411"/>
                    </a:lnTo>
                    <a:lnTo>
                      <a:pt x="388673" y="2115411"/>
                    </a:lnTo>
                    <a:lnTo>
                      <a:pt x="428376" y="2115411"/>
                    </a:lnTo>
                    <a:lnTo>
                      <a:pt x="442307" y="2115411"/>
                    </a:lnTo>
                    <a:lnTo>
                      <a:pt x="442307" y="2101480"/>
                    </a:lnTo>
                    <a:lnTo>
                      <a:pt x="442307" y="1714897"/>
                    </a:lnTo>
                    <a:cubicBezTo>
                      <a:pt x="654057" y="1689124"/>
                      <a:pt x="817745" y="1424437"/>
                      <a:pt x="817745" y="1104722"/>
                    </a:cubicBezTo>
                    <a:cubicBezTo>
                      <a:pt x="817745" y="964020"/>
                      <a:pt x="749483" y="736249"/>
                      <a:pt x="614353" y="426983"/>
                    </a:cubicBezTo>
                    <a:cubicBezTo>
                      <a:pt x="518230" y="206874"/>
                      <a:pt x="422107" y="25772"/>
                      <a:pt x="421410" y="23683"/>
                    </a:cubicBezTo>
                    <a:lnTo>
                      <a:pt x="408872" y="0"/>
                    </a:lnTo>
                    <a:lnTo>
                      <a:pt x="408872" y="0"/>
                    </a:lnTo>
                    <a:close/>
                  </a:path>
                </a:pathLst>
              </a:custGeom>
              <a:solidFill>
                <a:srgbClr val="FFFFFF"/>
              </a:solidFill>
              <a:ln w="69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9841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63A6BC-8C48-DDE0-A94C-BC3FD4B53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246888"/>
            <a:ext cx="11554684" cy="523220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0" kern="1200" cap="none">
                <a:latin typeface="+mj-lt"/>
                <a:ea typeface="+mj-ea"/>
                <a:cs typeface="+mj-cs"/>
              </a:rPr>
              <a:t>What Sources Inform the Strategic Plan?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49CC51B-ED14-CA0C-DD76-D48B515D61D0}"/>
              </a:ext>
            </a:extLst>
          </p:cNvPr>
          <p:cNvSpPr txBox="1">
            <a:spLocks/>
          </p:cNvSpPr>
          <p:nvPr/>
        </p:nvSpPr>
        <p:spPr>
          <a:xfrm>
            <a:off x="3610739" y="5310447"/>
            <a:ext cx="6716864" cy="101566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9489" indent="-229489" algn="l" defTabSz="342882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5000"/>
              <a:buFontTx/>
              <a:buBlip>
                <a:blip r:embed="rId3"/>
              </a:buBlip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72476" indent="-229489" algn="l" defTabSz="342882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74966" indent="-202490" algn="l" defTabSz="342882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31454" indent="-175492" algn="l" defTabSz="342882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01441" indent="-175492" algn="l" defTabSz="342882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24928" indent="-171442" algn="l" defTabSz="342882" rtl="0" eaLnBrk="1" latinLnBrk="0" hangingPunct="1">
              <a:spcBef>
                <a:spcPct val="20000"/>
              </a:spcBef>
              <a:spcAft>
                <a:spcPts val="451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49917" indent="-171442" algn="l" defTabSz="342882" rtl="0" eaLnBrk="1" latinLnBrk="0" hangingPunct="1">
              <a:spcBef>
                <a:spcPct val="20000"/>
              </a:spcBef>
              <a:spcAft>
                <a:spcPts val="451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74906" indent="-171442" algn="l" defTabSz="342882" rtl="0" eaLnBrk="1" latinLnBrk="0" hangingPunct="1">
              <a:spcBef>
                <a:spcPct val="20000"/>
              </a:spcBef>
              <a:spcAft>
                <a:spcPts val="451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99896" indent="-171442" algn="l" defTabSz="342882" rtl="0" eaLnBrk="1" latinLnBrk="0" hangingPunct="1">
              <a:spcBef>
                <a:spcPct val="20000"/>
              </a:spcBef>
              <a:spcAft>
                <a:spcPts val="451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88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A5D"/>
              </a:buClr>
              <a:buSzPct val="6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36569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Community forums like this are a critical piece of the puzzle. They help gather input on where residents would like the County to focus resources. </a:t>
            </a:r>
          </a:p>
        </p:txBody>
      </p:sp>
      <p:pic>
        <p:nvPicPr>
          <p:cNvPr id="3" name="Picture 2" descr="A group of people with a heart&#10;&#10;Description automatically generated">
            <a:extLst>
              <a:ext uri="{FF2B5EF4-FFF2-40B4-BE49-F238E27FC236}">
                <a16:creationId xmlns:a16="http://schemas.microsoft.com/office/drawing/2014/main" id="{224329D8-3DB7-4FF2-2080-A3F67CC7A27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53" y="5146060"/>
            <a:ext cx="1306425" cy="1306425"/>
          </a:xfrm>
          <a:prstGeom prst="rect">
            <a:avLst/>
          </a:prstGeom>
        </p:spPr>
      </p:pic>
      <p:graphicFrame>
        <p:nvGraphicFramePr>
          <p:cNvPr id="5" name="TextBox 16">
            <a:extLst>
              <a:ext uri="{FF2B5EF4-FFF2-40B4-BE49-F238E27FC236}">
                <a16:creationId xmlns:a16="http://schemas.microsoft.com/office/drawing/2014/main" id="{02D06EBE-870F-2F46-2480-1F42DC6A3C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436966"/>
              </p:ext>
            </p:extLst>
          </p:nvPr>
        </p:nvGraphicFramePr>
        <p:xfrm>
          <a:off x="318658" y="1398654"/>
          <a:ext cx="11554683" cy="4060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6282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74502" y="2612282"/>
            <a:ext cx="7452360" cy="523220"/>
          </a:xfrm>
        </p:spPr>
        <p:txBody>
          <a:bodyPr wrap="square" anchor="t">
            <a:normAutofit/>
          </a:bodyPr>
          <a:lstStyle/>
          <a:p>
            <a:r>
              <a:rPr lang="en-US"/>
              <a:t>Community Profile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16C4CD-F3E1-1DEE-2F90-4CE9D9CECE66}"/>
              </a:ext>
            </a:extLst>
          </p:cNvPr>
          <p:cNvGrpSpPr/>
          <p:nvPr/>
        </p:nvGrpSpPr>
        <p:grpSpPr>
          <a:xfrm>
            <a:off x="317302" y="391743"/>
            <a:ext cx="914400" cy="914400"/>
            <a:chOff x="10954787" y="242709"/>
            <a:chExt cx="914400" cy="9144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5774C76-DDAF-182E-4FDA-933051CE656A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1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49CEBFF1-8144-9E76-C513-187AED5AF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AD793A58-80FD-AD78-0DA0-3DD5C35C1E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2007704" y="4"/>
            <a:ext cx="10184296" cy="6857999"/>
          </a:xfrm>
        </p:spPr>
      </p:pic>
    </p:spTree>
    <p:extLst>
      <p:ext uri="{BB962C8B-B14F-4D97-AF65-F5344CB8AC3E}">
        <p14:creationId xmlns:p14="http://schemas.microsoft.com/office/powerpoint/2010/main" val="274635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0EA0E-00F4-6230-28C8-29A65AD31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orthcentralus1-mediap.svc.ms/transform/thumbnail?provider=spo&amp;inputFormat=png&amp;cs=fFNQTw&amp;docid=https%3A%2F%2Fberrydunn.sharepoint.com%3A443%2F_api%2Fv2.0%2Fdrives%2Fb!q2rwLBeecUSho2-4vJ8vz17cTIjgvbRFkIXdTvTEQgKAXxLQVaDXRaaWLeAEOB5m%2Fitems%2F01K62GVLK26BMNOBXAGBBKE4FSU5IEEIYJ%3Fversion%3DPublished&amp;access_token=eyJ0eXAiOiJKV1QiLCJhbGciOiJub25lIn0.eyJhdWQiOiIwMDAwMDAwMy0wMDAwLTBmZjEtY2UwMC0wMDAwMDAwMDAwMDAvYmVycnlkdW5uLnNoYXJlcG9pbnQuY29tQDllZjFjNGFiLTc5NjAtNGUxNi04ZjUwLTk4NDgwY2ZiMTA1ZiIsImlzcyI6IjAwMDAwMDAzLTAwMDAtMGZmMS1jZTAwLTAwMDAwMDAwMDAwMCIsIm5iZiI6IjE2MjY2NjM2MDAiLCJleHAiOiIxNjI2Njg1MjAwIiwiZW5kcG9pbnR1cmwiOiJja1UrZ0EyeXFUbndpRXoxdEZaK2paWGZ6Q2dBaXVzdGVBL2FzemtQYVY4PSIsImVuZHBvaW50dXJsTGVuZ3RoIjoiMTE2IiwiaXNsb29wYmFjayI6IlRydWUiLCJ2ZXIiOiJoYXNoZWRwcm9vZnRva2VuIiwic2l0ZWlkIjoiTW1ObU1EWmhZV0l0T1dVeE55MDBORGN4TFdFeFlUTXRObVppT0dKak9XWXlabU5tIiwic2lnbmluX3N0YXRlIjoiW1wia21zaVwiXSIsIm5hbWVpZCI6IjAjLmZ8bWVtYmVyc2hpcHxta2VubmVkeUBiZXJyeWR1bm4uY29tIiwibmlpIjoibWljcm9zb2Z0LnNoYXJlcG9pbnQiLCJpc3VzZXIiOiJ0cnVlIiwiY2FjaGVrZXkiOiIwaC5mfG1lbWJlcnNoaXB8MTAwMzIwMDA4OTM1ODNjM0BsaXZlLmNvbSIsInR0IjoiMCIsInVzZVBlcnNpc3RlbnRDb29raWUiOiIzIn0.ME5GakFHMEtqVDdrczdOS2t5NW1yK0F5VFhsUkhVYmpZTmR1SVJLYzlCTT0&amp;encodeFailures=1&amp;width=288&amp;height=288&amp;srcWidth=288&amp;srcHeight=288">
            <a:extLst>
              <a:ext uri="{FF2B5EF4-FFF2-40B4-BE49-F238E27FC236}">
                <a16:creationId xmlns:a16="http://schemas.microsoft.com/office/drawing/2014/main" id="{FD5252ED-A40A-C4AF-C48F-4A30F3AC73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02"/>
          <a:stretch/>
        </p:blipFill>
        <p:spPr bwMode="auto">
          <a:xfrm>
            <a:off x="7860322" y="610859"/>
            <a:ext cx="1021822" cy="103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orthcentralus1-mediap.svc.ms/transform/thumbnail?provider=spo&amp;inputFormat=png&amp;cs=fFNQTw&amp;docid=https%3A%2F%2Fberrydunn.sharepoint.com%3A443%2F_api%2Fv2.0%2Fdrives%2Fb!q2rwLBeecUSho2-4vJ8vz17cTIjgvbRFkIXdTvTEQgKAXxLQVaDXRaaWLeAEOB5m%2Fitems%2F01K62GVLONL7436SYNIVC25YMEYSGVYYY5%3Fversion%3DPublished&amp;access_token=eyJ0eXAiOiJKV1QiLCJhbGciOiJub25lIn0.eyJhdWQiOiIwMDAwMDAwMy0wMDAwLTBmZjEtY2UwMC0wMDAwMDAwMDAwMDAvYmVycnlkdW5uLnNoYXJlcG9pbnQuY29tQDllZjFjNGFiLTc5NjAtNGUxNi04ZjUwLTk4NDgwY2ZiMTA1ZiIsImlzcyI6IjAwMDAwMDAzLTAwMDAtMGZmMS1jZTAwLTAwMDAwMDAwMDAwMCIsIm5iZiI6IjE2MjY2NjM2MDAiLCJleHAiOiIxNjI2Njg1MjAwIiwiZW5kcG9pbnR1cmwiOiJja1UrZ0EyeXFUbndpRXoxdEZaK2paWGZ6Q2dBaXVzdGVBL2FzemtQYVY4PSIsImVuZHBvaW50dXJsTGVuZ3RoIjoiMTE2IiwiaXNsb29wYmFjayI6IlRydWUiLCJ2ZXIiOiJoYXNoZWRwcm9vZnRva2VuIiwic2l0ZWlkIjoiTW1ObU1EWmhZV0l0T1dVeE55MDBORGN4TFdFeFlUTXRObVppT0dKak9XWXlabU5tIiwic2lnbmluX3N0YXRlIjoiW1wia21zaVwiXSIsIm5hbWVpZCI6IjAjLmZ8bWVtYmVyc2hpcHxta2VubmVkeUBiZXJyeWR1bm4uY29tIiwibmlpIjoibWljcm9zb2Z0LnNoYXJlcG9pbnQiLCJpc3VzZXIiOiJ0cnVlIiwiY2FjaGVrZXkiOiIwaC5mfG1lbWJlcnNoaXB8MTAwMzIwMDA4OTM1ODNjM0BsaXZlLmNvbSIsInR0IjoiMCIsInVzZVBlcnNpc3RlbnRDb29raWUiOiIzIn0.ME5GakFHMEtqVDdrczdOS2t5NW1yK0F5VFhsUkhVYmpZTmR1SVJLYzlCTT0&amp;encodeFailures=1&amp;width=288&amp;height=288&amp;srcWidth=288&amp;srcHeight=288">
            <a:extLst>
              <a:ext uri="{FF2B5EF4-FFF2-40B4-BE49-F238E27FC236}">
                <a16:creationId xmlns:a16="http://schemas.microsoft.com/office/drawing/2014/main" id="{2CBA52D3-187A-E22D-6505-869152E2B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86"/>
          <a:stretch/>
        </p:blipFill>
        <p:spPr bwMode="auto">
          <a:xfrm>
            <a:off x="7877399" y="2054326"/>
            <a:ext cx="1102363" cy="103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020BC779-774B-B7D6-6E45-F30CC18E7F0F}"/>
              </a:ext>
            </a:extLst>
          </p:cNvPr>
          <p:cNvSpPr txBox="1">
            <a:spLocks/>
          </p:cNvSpPr>
          <p:nvPr/>
        </p:nvSpPr>
        <p:spPr>
          <a:xfrm>
            <a:off x="1773088" y="6169873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Source: Pitt County, North Carolina Official Website</a:t>
            </a:r>
            <a:r>
              <a:rPr lang="en-US" sz="1400">
                <a:solidFill>
                  <a:srgbClr val="636569"/>
                </a:solidFill>
                <a:ea typeface="Tahoma"/>
                <a:cs typeface="Tahoma"/>
              </a:rPr>
              <a:t>, North Carolina Office of State Budget and Management,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Tahoma"/>
              <a:cs typeface="Tahom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American Community Survey (ACS) 5-Year Estimates for 2019–2023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D0D8C-66A1-71EC-5520-4C3F95B037A4}"/>
              </a:ext>
            </a:extLst>
          </p:cNvPr>
          <p:cNvSpPr txBox="1"/>
          <p:nvPr/>
        </p:nvSpPr>
        <p:spPr>
          <a:xfrm>
            <a:off x="9276648" y="529279"/>
            <a:ext cx="185519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$54,915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Median Household Income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A251-B69A-A11D-50F5-06C96570D7F7}"/>
              </a:ext>
            </a:extLst>
          </p:cNvPr>
          <p:cNvSpPr txBox="1"/>
          <p:nvPr/>
        </p:nvSpPr>
        <p:spPr>
          <a:xfrm>
            <a:off x="9166201" y="1928602"/>
            <a:ext cx="2076085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90.2%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3A5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High School Graduate or Higher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86F594-C1B9-B3AD-D837-125BB3B8EEF0}"/>
              </a:ext>
            </a:extLst>
          </p:cNvPr>
          <p:cNvSpPr/>
          <p:nvPr/>
        </p:nvSpPr>
        <p:spPr>
          <a:xfrm>
            <a:off x="9328306" y="4982791"/>
            <a:ext cx="1751873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003A5D"/>
                </a:solidFill>
                <a:latin typeface="Ondo"/>
              </a:rPr>
              <a:t>20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.4%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Residents in Poverty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E3ED86-5FEE-F384-1C68-2B4827F293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639" t="66" b="-658"/>
          <a:stretch/>
        </p:blipFill>
        <p:spPr>
          <a:xfrm>
            <a:off x="7907412" y="4941260"/>
            <a:ext cx="1042335" cy="103717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38B62C8-97F1-4440-0EB8-A1A89074F5B6}"/>
              </a:ext>
            </a:extLst>
          </p:cNvPr>
          <p:cNvSpPr txBox="1">
            <a:spLocks/>
          </p:cNvSpPr>
          <p:nvPr/>
        </p:nvSpPr>
        <p:spPr>
          <a:xfrm>
            <a:off x="472443" y="3992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Population Data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EA2F361-E883-B432-547C-64C7DE5F0B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8073197"/>
              </p:ext>
            </p:extLst>
          </p:nvPr>
        </p:nvGraphicFramePr>
        <p:xfrm>
          <a:off x="942583" y="1420053"/>
          <a:ext cx="5970655" cy="444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FA58B96B-1C96-2149-4179-5820026104FB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EF3D013-3753-DE39-642C-524E790451FC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59CF1BDA-7102-ED74-18A3-2AF3C0FC9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2" name="Picture 4" descr="https://northcentralus1-mediap.svc.ms/transform/thumbnail?provider=spo&amp;inputFormat=png&amp;cs=fFNQTw&amp;docid=https%3A%2F%2Fberrydunn.sharepoint.com%3A443%2F_api%2Fv2.0%2Fdrives%2Fb!q2rwLBeecUSho2-4vJ8vz17cTIjgvbRFkIXdTvTEQgKAXxLQVaDXRaaWLeAEOB5m%2Fitems%2F01K62GVLPUYX6BP2LTKRHZNRHA5ZDGF7MA%3Fversion%3DPublished&amp;access_token=eyJ0eXAiOiJKV1QiLCJhbGciOiJub25lIn0.eyJhdWQiOiIwMDAwMDAwMy0wMDAwLTBmZjEtY2UwMC0wMDAwMDAwMDAwMDAvYmVycnlkdW5uLnNoYXJlcG9pbnQuY29tQDllZjFjNGFiLTc5NjAtNGUxNi04ZjUwLTk4NDgwY2ZiMTA1ZiIsImlzcyI6IjAwMDAwMDAzLTAwMDAtMGZmMS1jZTAwLTAwMDAwMDAwMDAwMCIsIm5iZiI6IjE2MjY2NjM2MDAiLCJleHAiOiIxNjI2Njg1MjAwIiwiZW5kcG9pbnR1cmwiOiJja1UrZ0EyeXFUbndpRXoxdEZaK2paWGZ6Q2dBaXVzdGVBL2FzemtQYVY4PSIsImVuZHBvaW50dXJsTGVuZ3RoIjoiMTE2IiwiaXNsb29wYmFjayI6IlRydWUiLCJ2ZXIiOiJoYXNoZWRwcm9vZnRva2VuIiwic2l0ZWlkIjoiTW1ObU1EWmhZV0l0T1dVeE55MDBORGN4TFdFeFlUTXRObVppT0dKak9XWXlabU5tIiwic2lnbmluX3N0YXRlIjoiW1wia21zaVwiXSIsIm5hbWVpZCI6IjAjLmZ8bWVtYmVyc2hpcHxta2VubmVkeUBiZXJyeWR1bm4uY29tIiwibmlpIjoibWljcm9zb2Z0LnNoYXJlcG9pbnQiLCJpc3VzZXIiOiJ0cnVlIiwiY2FjaGVrZXkiOiIwaC5mfG1lbWJlcnNoaXB8MTAwMzIwMDA4OTM1ODNjM0BsaXZlLmNvbSIsInR0IjoiMCIsInVzZVBlcnNpc3RlbnRDb29raWUiOiIzIn0.ME5GakFHMEtqVDdrczdOS2t5NW1yK0F5VFhsUkhVYmpZTmR1SVJLYzlCTT0&amp;encodeFailures=1&amp;width=288&amp;height=288&amp;srcWidth=288&amp;srcHeight=288">
            <a:extLst>
              <a:ext uri="{FF2B5EF4-FFF2-40B4-BE49-F238E27FC236}">
                <a16:creationId xmlns:a16="http://schemas.microsoft.com/office/drawing/2014/main" id="{C64FA367-B62B-6E2D-45DA-E21CAD645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65" b="-3955"/>
          <a:stretch/>
        </p:blipFill>
        <p:spPr bwMode="auto">
          <a:xfrm>
            <a:off x="7869560" y="3497793"/>
            <a:ext cx="1003346" cy="103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6CDC97-ABDB-BCC4-986A-6C098D952A3B}"/>
              </a:ext>
            </a:extLst>
          </p:cNvPr>
          <p:cNvSpPr/>
          <p:nvPr/>
        </p:nvSpPr>
        <p:spPr>
          <a:xfrm>
            <a:off x="9276648" y="3671140"/>
            <a:ext cx="1855193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$165,400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3A5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3A5D"/>
                </a:solidFill>
                <a:effectLst/>
                <a:uLnTx/>
                <a:uFillTx/>
                <a:latin typeface="Ondo"/>
                <a:ea typeface="+mn-ea"/>
                <a:cs typeface="+mn-cs"/>
              </a:rPr>
              <a:t>Median Home Value</a:t>
            </a:r>
          </a:p>
        </p:txBody>
      </p:sp>
    </p:spTree>
    <p:extLst>
      <p:ext uri="{BB962C8B-B14F-4D97-AF65-F5344CB8AC3E}">
        <p14:creationId xmlns:p14="http://schemas.microsoft.com/office/powerpoint/2010/main" val="1468138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3" y="246888"/>
            <a:ext cx="11554684" cy="523220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0" kern="1200" cap="none">
                <a:latin typeface="+mj-lt"/>
                <a:ea typeface="+mj-ea"/>
                <a:cs typeface="+mj-cs"/>
              </a:rPr>
              <a:t>Demographics: Race and Ethnicity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F09DEA8-D5D9-B381-3C59-833FD06DCAFF}"/>
              </a:ext>
            </a:extLst>
          </p:cNvPr>
          <p:cNvGraphicFramePr/>
          <p:nvPr/>
        </p:nvGraphicFramePr>
        <p:xfrm>
          <a:off x="577493" y="912152"/>
          <a:ext cx="5490207" cy="4900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F8D78A9E-9EF6-4F4D-C4B9-C3B740817E0A}"/>
              </a:ext>
            </a:extLst>
          </p:cNvPr>
          <p:cNvSpPr txBox="1">
            <a:spLocks/>
          </p:cNvSpPr>
          <p:nvPr/>
        </p:nvSpPr>
        <p:spPr>
          <a:xfrm>
            <a:off x="1773088" y="6169873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400">
                <a:solidFill>
                  <a:srgbClr val="636569"/>
                </a:solidFill>
                <a:ea typeface="Tahoma"/>
                <a:cs typeface="Tahoma"/>
              </a:rPr>
              <a:t>Source: American Community Survey (ACS) 5-Year Estimates for 2010–2022</a:t>
            </a:r>
            <a:endParaRPr lang="en-US">
              <a:solidFill>
                <a:srgbClr val="636569"/>
              </a:solidFill>
              <a:cs typeface="Arial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C8F7402-9926-AAF3-0FEF-7CC5F9E15F81}"/>
              </a:ext>
            </a:extLst>
          </p:cNvPr>
          <p:cNvGraphicFramePr/>
          <p:nvPr/>
        </p:nvGraphicFramePr>
        <p:xfrm>
          <a:off x="6249784" y="912152"/>
          <a:ext cx="5490207" cy="4900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866673BA-B160-01A6-E1A6-6A3B248F59C4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0230F4-DE50-3010-D88C-F3189D44E259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7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E3304618-73FB-A757-C00D-B1E48F413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7212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A009BE6-0416-4BCB-8322-7E069B07D81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95554657"/>
              </p:ext>
            </p:extLst>
          </p:nvPr>
        </p:nvGraphicFramePr>
        <p:xfrm>
          <a:off x="1073889" y="770108"/>
          <a:ext cx="10111562" cy="5439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3" y="246888"/>
            <a:ext cx="11554684" cy="523220"/>
          </a:xfrm>
        </p:spPr>
        <p:txBody>
          <a:bodyPr wrap="square" anchor="t">
            <a:normAutofit/>
          </a:bodyPr>
          <a:lstStyle/>
          <a:p>
            <a:r>
              <a:rPr lang="en-US"/>
              <a:t>Demographics: 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C8D35BD-FC68-02F5-320C-FC50D57654F6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52DF336-B172-2648-A995-CE904F99320F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530B933F-430D-A890-2106-B3AEEA60B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01F175EA-EA2E-B66C-6293-6D696D5CDCB6}"/>
              </a:ext>
            </a:extLst>
          </p:cNvPr>
          <p:cNvSpPr txBox="1">
            <a:spLocks/>
          </p:cNvSpPr>
          <p:nvPr/>
        </p:nvSpPr>
        <p:spPr>
          <a:xfrm>
            <a:off x="1773088" y="6169873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400">
                <a:solidFill>
                  <a:srgbClr val="636569"/>
                </a:solidFill>
                <a:ea typeface="Tahoma"/>
                <a:cs typeface="Tahoma"/>
              </a:rPr>
              <a:t>Source: American Community Survey (ACS) 5-Year Estimates for 2010–2022</a:t>
            </a:r>
            <a:endParaRPr lang="en-US">
              <a:solidFill>
                <a:srgbClr val="636569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9568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 txBox="1">
            <a:spLocks/>
          </p:cNvSpPr>
          <p:nvPr/>
        </p:nvSpPr>
        <p:spPr>
          <a:xfrm>
            <a:off x="1773088" y="6169873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Source: Pitt County, North Carolina Official Website,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American Community Survey (ACS) 5-Year Estimates for 2019–2023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1A40C5-7007-50E4-C978-168E19AA08EB}"/>
              </a:ext>
            </a:extLst>
          </p:cNvPr>
          <p:cNvSpPr txBox="1">
            <a:spLocks/>
          </p:cNvSpPr>
          <p:nvPr/>
        </p:nvSpPr>
        <p:spPr>
          <a:xfrm>
            <a:off x="472443" y="3992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Housing Data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FD0BC4F-A03E-96C8-9C30-F043D1C290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9326513"/>
              </p:ext>
            </p:extLst>
          </p:nvPr>
        </p:nvGraphicFramePr>
        <p:xfrm>
          <a:off x="942583" y="1420053"/>
          <a:ext cx="5970655" cy="444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BB612E1F-4FC1-B2E3-D6F6-652E9EE6065B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B5F0E0E-CED5-4398-068A-609B6A33BF07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E84F6DD4-35A2-981A-1FE4-F1B275970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1A216F3-835B-659D-D0B3-46C96BFCF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9117" y="1197986"/>
            <a:ext cx="4394824" cy="42315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FB95A0-0A56-93C7-CC36-BE77861CCF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189" y="5233930"/>
            <a:ext cx="2686681" cy="105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44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 txBox="1">
            <a:spLocks/>
          </p:cNvSpPr>
          <p:nvPr/>
        </p:nvSpPr>
        <p:spPr>
          <a:xfrm>
            <a:off x="1773088" y="6335902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Source: American Community Survey (ACS) </a:t>
            </a:r>
            <a:r>
              <a:rPr lang="en-US" sz="1400">
                <a:solidFill>
                  <a:srgbClr val="636569"/>
                </a:solidFill>
                <a:latin typeface="Arial"/>
                <a:ea typeface="Tahoma"/>
                <a:cs typeface="Tahoma"/>
              </a:rPr>
              <a:t>Median Household Income Variables - Boundaries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1A40C5-7007-50E4-C978-168E19AA08EB}"/>
              </a:ext>
            </a:extLst>
          </p:cNvPr>
          <p:cNvSpPr txBox="1">
            <a:spLocks/>
          </p:cNvSpPr>
          <p:nvPr/>
        </p:nvSpPr>
        <p:spPr>
          <a:xfrm>
            <a:off x="472443" y="3992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Median Household Income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612E1F-4FC1-B2E3-D6F6-652E9EE6065B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B5F0E0E-CED5-4398-068A-609B6A33BF07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E84F6DD4-35A2-981A-1FE4-F1B275970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9840BCC-B9E7-8992-A613-AC67ECBD8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049" y="1302100"/>
            <a:ext cx="4246726" cy="28731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295144-9755-6092-1678-14BA033FA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461" y="1118098"/>
            <a:ext cx="4981233" cy="483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80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73B07-C145-0044-6759-E822B6D99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AA779760-BA17-826A-C975-6FAA32B8D094}"/>
              </a:ext>
            </a:extLst>
          </p:cNvPr>
          <p:cNvSpPr txBox="1">
            <a:spLocks/>
          </p:cNvSpPr>
          <p:nvPr/>
        </p:nvSpPr>
        <p:spPr>
          <a:xfrm>
            <a:off x="1773088" y="6335902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Source: American Community Survey (ACS) </a:t>
            </a:r>
            <a:r>
              <a:rPr lang="en-US" sz="1400">
                <a:solidFill>
                  <a:srgbClr val="636569"/>
                </a:solidFill>
                <a:latin typeface="Arial"/>
                <a:ea typeface="Tahoma"/>
                <a:cs typeface="Tahoma"/>
              </a:rPr>
              <a:t>Educational Attainment Variables - Boundaries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FCE4BD-47BA-A31F-CBC5-6F2E6A3E2E2A}"/>
              </a:ext>
            </a:extLst>
          </p:cNvPr>
          <p:cNvSpPr txBox="1">
            <a:spLocks/>
          </p:cNvSpPr>
          <p:nvPr/>
        </p:nvSpPr>
        <p:spPr>
          <a:xfrm>
            <a:off x="472443" y="3992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Educational Attainment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4432B4-AA9D-F572-10D9-6FC241B3CAA5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7BF4CB-4993-9D75-83BE-CCD6229557C4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D5B98B26-A353-4EA6-A8AD-535EA4215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A3BF14B-06C2-0AE7-7BBE-7112D95E27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608" y="1444968"/>
            <a:ext cx="4638542" cy="415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1208B4-01FC-5F82-42E9-1A2DAFF04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13688"/>
            <a:ext cx="5474458" cy="195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71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6E753-9020-8B1C-3DA5-68BFC0F9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117A273D-8878-0941-9E62-E6B9CC22E014}"/>
              </a:ext>
            </a:extLst>
          </p:cNvPr>
          <p:cNvSpPr txBox="1">
            <a:spLocks/>
          </p:cNvSpPr>
          <p:nvPr/>
        </p:nvSpPr>
        <p:spPr>
          <a:xfrm>
            <a:off x="1773088" y="6335902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Source: American Community Survey (ACS) </a:t>
            </a:r>
            <a:r>
              <a:rPr lang="en-US" sz="1400">
                <a:solidFill>
                  <a:srgbClr val="636569"/>
                </a:solidFill>
                <a:latin typeface="Arial"/>
                <a:ea typeface="Tahoma"/>
                <a:cs typeface="Tahoma"/>
              </a:rPr>
              <a:t>Poverty Status Variables - Boundaries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6D4795-CAF6-41B5-2680-DAA819CC862B}"/>
              </a:ext>
            </a:extLst>
          </p:cNvPr>
          <p:cNvSpPr txBox="1">
            <a:spLocks/>
          </p:cNvSpPr>
          <p:nvPr/>
        </p:nvSpPr>
        <p:spPr>
          <a:xfrm>
            <a:off x="472443" y="3992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Income Below the Poverty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A6A661-48A5-B447-8CA5-7B8C692F0AA6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E4193E4-E466-4E01-BCE7-B5AA8CD91B19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C39AB25C-E13F-D9B8-AE3F-490EC103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6AAE92A-EC02-4ED6-385A-F1865832D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9790" y="1192815"/>
            <a:ext cx="5209994" cy="45973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E2A40D-20A9-C1B6-9CB1-AB1E74BB5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703" y="1477370"/>
            <a:ext cx="4947977" cy="169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3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D77A9-FDF2-49D9-0BDE-1FC93C867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226A8EA3-F1DF-800B-54C7-1BBFE0B873F7}"/>
              </a:ext>
            </a:extLst>
          </p:cNvPr>
          <p:cNvSpPr txBox="1">
            <a:spLocks/>
          </p:cNvSpPr>
          <p:nvPr/>
        </p:nvSpPr>
        <p:spPr>
          <a:xfrm>
            <a:off x="1778664" y="6335902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36569"/>
                </a:solidFill>
                <a:effectLst/>
                <a:uLnTx/>
                <a:uFillTx/>
                <a:latin typeface="Arial"/>
                <a:ea typeface="Tahoma"/>
                <a:cs typeface="Tahoma"/>
              </a:rPr>
              <a:t>Source: American Community Survey (ACS) </a:t>
            </a:r>
            <a:r>
              <a:rPr lang="en-US" sz="1400">
                <a:solidFill>
                  <a:srgbClr val="636569"/>
                </a:solidFill>
                <a:latin typeface="Arial"/>
                <a:ea typeface="Tahoma"/>
                <a:cs typeface="Tahoma"/>
              </a:rPr>
              <a:t>Poverty Status Variables - Boundaries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3656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5489E1-1D07-3622-585B-62BC2B44D6E2}"/>
              </a:ext>
            </a:extLst>
          </p:cNvPr>
          <p:cNvSpPr txBox="1">
            <a:spLocks/>
          </p:cNvSpPr>
          <p:nvPr/>
        </p:nvSpPr>
        <p:spPr>
          <a:xfrm>
            <a:off x="472443" y="399288"/>
            <a:ext cx="11554684" cy="52322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>
            <a:lvl1pPr algn="l" defTabSz="3429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Percent without Internet            Disability Status over 65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74369A-0392-1538-A9E0-4D3F619FBBBA}"/>
              </a:ext>
            </a:extLst>
          </p:cNvPr>
          <p:cNvGrpSpPr/>
          <p:nvPr/>
        </p:nvGrpSpPr>
        <p:grpSpPr>
          <a:xfrm>
            <a:off x="11070626" y="203698"/>
            <a:ext cx="914400" cy="914400"/>
            <a:chOff x="10954787" y="242709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EB5A7E6-0851-EC3A-6AE6-EA936C19E3B2}"/>
                </a:ext>
              </a:extLst>
            </p:cNvPr>
            <p:cNvSpPr/>
            <p:nvPr/>
          </p:nvSpPr>
          <p:spPr>
            <a:xfrm>
              <a:off x="10954787" y="24270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Picture Placeholder 4" descr="A white circle with circles in center&#10;&#10;Description automatically generated">
              <a:extLst>
                <a:ext uri="{FF2B5EF4-FFF2-40B4-BE49-F238E27FC236}">
                  <a16:creationId xmlns:a16="http://schemas.microsoft.com/office/drawing/2014/main" id="{82E137E6-2B7D-57F1-CA19-79EBD4CE6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954787" y="242709"/>
              <a:ext cx="914400" cy="914400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F27E9DA-223A-29E0-2F77-6CAA9F882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281" y="1032243"/>
            <a:ext cx="5084850" cy="4595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EBF0C-6DE2-D4A0-C930-E7CED1432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058" y="5241073"/>
            <a:ext cx="2090912" cy="7335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C1F82D-F7AA-B2AE-1D7C-69CE66432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8277" y="1032244"/>
            <a:ext cx="5074771" cy="45953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D4078A-E006-C7C9-8E25-3A7D4CF1CF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8744" y="5241073"/>
            <a:ext cx="2090911" cy="62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62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88C8F2-80D2-B071-F70C-86DC74CD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5" y="2628709"/>
            <a:ext cx="7452360" cy="523220"/>
          </a:xfrm>
        </p:spPr>
        <p:txBody>
          <a:bodyPr/>
          <a:lstStyle/>
          <a:p>
            <a:r>
              <a:rPr lang="en-US"/>
              <a:t>County Government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BBC517A-EE71-A845-08A7-2187E92859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" r="499"/>
          <a:stretch/>
        </p:blipFill>
        <p:spPr/>
      </p:pic>
      <p:pic>
        <p:nvPicPr>
          <p:cNvPr id="5" name="Picture 4" descr="A white line drawing of a building&#10;&#10;Description automatically generated">
            <a:extLst>
              <a:ext uri="{FF2B5EF4-FFF2-40B4-BE49-F238E27FC236}">
                <a16:creationId xmlns:a16="http://schemas.microsoft.com/office/drawing/2014/main" id="{9E4DD142-5265-9961-B6F6-EA8CB63A4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45" y="2809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61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A23638-0C81-B450-1511-C6AE5FF51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150" y="42280"/>
            <a:ext cx="5214025" cy="6815720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8A0E3AE-0527-B5F7-033A-E29D48ADF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3" y="246888"/>
            <a:ext cx="5432657" cy="523220"/>
          </a:xfrm>
        </p:spPr>
        <p:txBody>
          <a:bodyPr wrap="square" anchor="t">
            <a:normAutofit fontScale="90000"/>
          </a:bodyPr>
          <a:lstStyle/>
          <a:p>
            <a:r>
              <a:rPr lang="en-US"/>
              <a:t>NC Local Government Responsibilities</a:t>
            </a:r>
          </a:p>
        </p:txBody>
      </p:sp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726713D3-5688-7838-7EDF-8BCE5B451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29" y="2502057"/>
            <a:ext cx="447675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92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F73B-F968-EF7C-7BD7-C000E6F8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line drawing of a building&#10;&#10;Description automatically generated">
            <a:extLst>
              <a:ext uri="{FF2B5EF4-FFF2-40B4-BE49-F238E27FC236}">
                <a16:creationId xmlns:a16="http://schemas.microsoft.com/office/drawing/2014/main" id="{DB20C133-6B2D-6077-20BE-0297E07E69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43" y="238401"/>
            <a:ext cx="914400" cy="914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3B4F618-7FE2-C28B-09C0-116A7C2E1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9300" y="807637"/>
            <a:ext cx="8307633" cy="5803475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9A550A17-F909-EB2F-EDF3-ED8DB4F00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246888"/>
            <a:ext cx="11554684" cy="523220"/>
          </a:xfrm>
        </p:spPr>
        <p:txBody>
          <a:bodyPr/>
          <a:lstStyle/>
          <a:p>
            <a:r>
              <a:rPr lang="en-US"/>
              <a:t>Organizational Structure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5C196ED-A457-99DC-06E9-3CFE2CCDC61D}"/>
              </a:ext>
            </a:extLst>
          </p:cNvPr>
          <p:cNvSpPr txBox="1">
            <a:spLocks/>
          </p:cNvSpPr>
          <p:nvPr/>
        </p:nvSpPr>
        <p:spPr>
          <a:xfrm>
            <a:off x="1619300" y="6366902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400">
                <a:solidFill>
                  <a:srgbClr val="636569"/>
                </a:solidFill>
                <a:ea typeface="Tahoma"/>
                <a:cs typeface="Tahoma"/>
              </a:rPr>
              <a:t>Source: Pitt County, North Carolina Official Website </a:t>
            </a:r>
            <a:endParaRPr lang="en-US">
              <a:solidFill>
                <a:srgbClr val="636569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7995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line drawing of a building&#10;&#10;Description automatically generated">
            <a:extLst>
              <a:ext uri="{FF2B5EF4-FFF2-40B4-BE49-F238E27FC236}">
                <a16:creationId xmlns:a16="http://schemas.microsoft.com/office/drawing/2014/main" id="{8D8B4062-85F1-16CB-16E7-A8A4C71B0A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43" y="238401"/>
            <a:ext cx="914400" cy="91440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0425D608-1641-2100-B50C-3EF07DBA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246888"/>
            <a:ext cx="11554684" cy="523220"/>
          </a:xfrm>
        </p:spPr>
        <p:txBody>
          <a:bodyPr/>
          <a:lstStyle/>
          <a:p>
            <a:r>
              <a:rPr lang="en-US"/>
              <a:t>Budget &amp; Revenues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ABF7F0-CB8B-1848-FD5B-FF22F4198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50" y="1571763"/>
            <a:ext cx="6312459" cy="3714474"/>
          </a:xfrm>
          <a:prstGeom prst="rect">
            <a:avLst/>
          </a:prstGeom>
        </p:spPr>
      </p:pic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FC275360-2850-606F-0DB5-E3462FCB5AAD}"/>
              </a:ext>
            </a:extLst>
          </p:cNvPr>
          <p:cNvSpPr txBox="1">
            <a:spLocks/>
          </p:cNvSpPr>
          <p:nvPr/>
        </p:nvSpPr>
        <p:spPr>
          <a:xfrm>
            <a:off x="1619300" y="6366902"/>
            <a:ext cx="8953393" cy="245619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1400">
                <a:solidFill>
                  <a:srgbClr val="636569"/>
                </a:solidFill>
                <a:ea typeface="Tahoma"/>
                <a:cs typeface="Tahoma"/>
              </a:rPr>
              <a:t>Source: Pitt County, North Carolina Official Website – Annual Budget (June 3, 2025)</a:t>
            </a:r>
            <a:endParaRPr lang="en-US">
              <a:solidFill>
                <a:srgbClr val="636569"/>
              </a:solidFill>
              <a:cs typeface="Arial"/>
            </a:endParaRPr>
          </a:p>
        </p:txBody>
      </p:sp>
      <p:pic>
        <p:nvPicPr>
          <p:cNvPr id="2" name="Picture 1" descr="A pie chart with numbers and text&#10;&#10;AI-generated content may be incorrect.">
            <a:extLst>
              <a:ext uri="{FF2B5EF4-FFF2-40B4-BE49-F238E27FC236}">
                <a16:creationId xmlns:a16="http://schemas.microsoft.com/office/drawing/2014/main" id="{F8AB7D68-226B-D8AC-B993-70EA914CFD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835" t="5091" r="-426" b="2182"/>
          <a:stretch>
            <a:fillRect/>
          </a:stretch>
        </p:blipFill>
        <p:spPr>
          <a:xfrm>
            <a:off x="7615710" y="1570211"/>
            <a:ext cx="3937459" cy="38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15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88C8F2-80D2-B071-F70C-86DC74CD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5" y="2628709"/>
            <a:ext cx="7452360" cy="523220"/>
          </a:xfrm>
        </p:spPr>
        <p:txBody>
          <a:bodyPr/>
          <a:lstStyle/>
          <a:p>
            <a:r>
              <a:rPr lang="en-US"/>
              <a:t>Community Input to Date</a:t>
            </a:r>
          </a:p>
        </p:txBody>
      </p:sp>
      <p:pic>
        <p:nvPicPr>
          <p:cNvPr id="7" name="Picture 6" descr="A group of people with a heart&#10;&#10;Description automatically generated">
            <a:extLst>
              <a:ext uri="{FF2B5EF4-FFF2-40B4-BE49-F238E27FC236}">
                <a16:creationId xmlns:a16="http://schemas.microsoft.com/office/drawing/2014/main" id="{A3CEB9D2-0004-2183-B3E0-12599E7812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5" y="281345"/>
            <a:ext cx="914400" cy="914400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8B11CC5-62BF-3DE8-BE3B-85B38748FD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" r="459"/>
          <a:stretch/>
        </p:blipFill>
        <p:spPr/>
      </p:pic>
    </p:spTree>
    <p:extLst>
      <p:ext uri="{BB962C8B-B14F-4D97-AF65-F5344CB8AC3E}">
        <p14:creationId xmlns:p14="http://schemas.microsoft.com/office/powerpoint/2010/main" val="2957429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9E06201-04B7-CD74-B9E7-E5958FB9A7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129027"/>
              </p:ext>
            </p:extLst>
          </p:nvPr>
        </p:nvGraphicFramePr>
        <p:xfrm>
          <a:off x="926463" y="982062"/>
          <a:ext cx="10948264" cy="529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itle 7">
            <a:extLst>
              <a:ext uri="{FF2B5EF4-FFF2-40B4-BE49-F238E27FC236}">
                <a16:creationId xmlns:a16="http://schemas.microsoft.com/office/drawing/2014/main" id="{FF59ACD4-6E6A-29C4-4B63-A0E305259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3" y="246888"/>
            <a:ext cx="11554684" cy="523220"/>
          </a:xfrm>
        </p:spPr>
        <p:txBody>
          <a:bodyPr wrap="square" anchor="t">
            <a:normAutofit/>
          </a:bodyPr>
          <a:lstStyle/>
          <a:p>
            <a:r>
              <a:rPr lang="en-US"/>
              <a:t>What are some things that Pitt County does well?</a:t>
            </a:r>
          </a:p>
        </p:txBody>
      </p:sp>
    </p:spTree>
    <p:extLst>
      <p:ext uri="{BB962C8B-B14F-4D97-AF65-F5344CB8AC3E}">
        <p14:creationId xmlns:p14="http://schemas.microsoft.com/office/powerpoint/2010/main" val="228230488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B76AD-0A2B-796A-8C8A-9248785B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39042239-14FE-CFF3-5CCB-D0F08707E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3" y="246888"/>
            <a:ext cx="11554684" cy="523220"/>
          </a:xfrm>
        </p:spPr>
        <p:txBody>
          <a:bodyPr wrap="square" anchor="t">
            <a:normAutofit/>
          </a:bodyPr>
          <a:lstStyle/>
          <a:p>
            <a:r>
              <a:rPr lang="en-US"/>
              <a:t>What are some things that Pitt County could do better?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D9EDBA7-5B1D-24A1-B31E-55AC604D12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3883284"/>
              </p:ext>
            </p:extLst>
          </p:nvPr>
        </p:nvGraphicFramePr>
        <p:xfrm>
          <a:off x="1190716" y="982062"/>
          <a:ext cx="10684011" cy="529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1715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58EE3-73FD-46A0-38B0-AF20D9F3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35B63A99-F9EC-DD17-6A8A-83C945C48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3" y="246888"/>
            <a:ext cx="11771694" cy="523220"/>
          </a:xfrm>
        </p:spPr>
        <p:txBody>
          <a:bodyPr wrap="square" anchor="t">
            <a:normAutofit fontScale="90000"/>
          </a:bodyPr>
          <a:lstStyle/>
          <a:p>
            <a:r>
              <a:rPr lang="en-US"/>
              <a:t>Select the top five things Pitt County should prioritize in its Strategic Plan.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78AE7FB-C124-7DB6-4DB1-24A316F648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7326545"/>
              </p:ext>
            </p:extLst>
          </p:nvPr>
        </p:nvGraphicFramePr>
        <p:xfrm>
          <a:off x="731758" y="1174567"/>
          <a:ext cx="10948264" cy="529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5321385"/>
      </p:ext>
    </p:extLst>
  </p:cSld>
  <p:clrMapOvr>
    <a:masterClrMapping/>
  </p:clrMapOvr>
</p:sld>
</file>

<file path=ppt/theme/theme1.xml><?xml version="1.0" encoding="utf-8"?>
<a:theme xmlns:a="http://schemas.openxmlformats.org/drawingml/2006/main" name="Basic Slide Layouts">
  <a:themeElements>
    <a:clrScheme name="Custom 1">
      <a:dk1>
        <a:sysClr val="windowText" lastClr="000000"/>
      </a:dk1>
      <a:lt1>
        <a:srgbClr val="FFFFFF"/>
      </a:lt1>
      <a:dk2>
        <a:srgbClr val="636569"/>
      </a:dk2>
      <a:lt2>
        <a:srgbClr val="F0F0F0"/>
      </a:lt2>
      <a:accent1>
        <a:srgbClr val="003A5D"/>
      </a:accent1>
      <a:accent2>
        <a:srgbClr val="A1D038"/>
      </a:accent2>
      <a:accent3>
        <a:srgbClr val="68A2B9"/>
      </a:accent3>
      <a:accent4>
        <a:srgbClr val="7A2682"/>
      </a:accent4>
      <a:accent5>
        <a:srgbClr val="FFA400"/>
      </a:accent5>
      <a:accent6>
        <a:srgbClr val="E04403"/>
      </a:accent6>
      <a:hlink>
        <a:srgbClr val="68A2B9"/>
      </a:hlink>
      <a:folHlink>
        <a:srgbClr val="9EA0A4"/>
      </a:folHlink>
    </a:clrScheme>
    <a:fontScheme name="2020BD-Ondo&amp;Arial">
      <a:majorFont>
        <a:latin typeface="Ondo"/>
        <a:ea typeface=""/>
        <a:cs typeface=""/>
      </a:majorFont>
      <a:minorFont>
        <a:latin typeface="Arial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-FIRM-PowerPoint-Template.potx" id="{AC0E3BC6-DAA5-4427-AA37-CC608144D780}" vid="{E081AEF7-7655-414B-82B7-33DC4F803FFC}"/>
    </a:ext>
  </a:extLst>
</a:theme>
</file>

<file path=ppt/theme/theme2.xml><?xml version="1.0" encoding="utf-8"?>
<a:theme xmlns:a="http://schemas.openxmlformats.org/drawingml/2006/main" name="1_Basic Slide Layouts">
  <a:themeElements>
    <a:clrScheme name="Custom 1">
      <a:dk1>
        <a:sysClr val="windowText" lastClr="000000"/>
      </a:dk1>
      <a:lt1>
        <a:srgbClr val="FFFFFF"/>
      </a:lt1>
      <a:dk2>
        <a:srgbClr val="636569"/>
      </a:dk2>
      <a:lt2>
        <a:srgbClr val="F0F0F0"/>
      </a:lt2>
      <a:accent1>
        <a:srgbClr val="003A5D"/>
      </a:accent1>
      <a:accent2>
        <a:srgbClr val="A1D038"/>
      </a:accent2>
      <a:accent3>
        <a:srgbClr val="68A2B9"/>
      </a:accent3>
      <a:accent4>
        <a:srgbClr val="7A2682"/>
      </a:accent4>
      <a:accent5>
        <a:srgbClr val="FFA400"/>
      </a:accent5>
      <a:accent6>
        <a:srgbClr val="E04403"/>
      </a:accent6>
      <a:hlink>
        <a:srgbClr val="68A2B9"/>
      </a:hlink>
      <a:folHlink>
        <a:srgbClr val="9EA0A4"/>
      </a:folHlink>
    </a:clrScheme>
    <a:fontScheme name="2020BD-Ondo&amp;Arial">
      <a:majorFont>
        <a:latin typeface="Ondo"/>
        <a:ea typeface=""/>
        <a:cs typeface=""/>
      </a:majorFont>
      <a:minorFont>
        <a:latin typeface="Arial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-FIRM-PowerPoint-Template.potx" id="{AC0E3BC6-DAA5-4427-AA37-CC608144D780}" vid="{E081AEF7-7655-414B-82B7-33DC4F803FF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D3D2DD52AD1A4990697B5DE25893E6" ma:contentTypeVersion="9" ma:contentTypeDescription="Create a new document." ma:contentTypeScope="" ma:versionID="a830aff2384c706e885eb488fee63448">
  <xsd:schema xmlns:xsd="http://www.w3.org/2001/XMLSchema" xmlns:xs="http://www.w3.org/2001/XMLSchema" xmlns:p="http://schemas.microsoft.com/office/2006/metadata/properties" xmlns:ns2="b2069833-0157-4c91-8cac-c7f32ca1ada6" xmlns:ns3="9c5f50a9-a495-44c9-b9b3-11671dbdd129" targetNamespace="http://schemas.microsoft.com/office/2006/metadata/properties" ma:root="true" ma:fieldsID="faefde0294dc3d040940f1e1b0396deb" ns2:_="" ns3:_="">
    <xsd:import namespace="b2069833-0157-4c91-8cac-c7f32ca1ada6"/>
    <xsd:import namespace="9c5f50a9-a495-44c9-b9b3-11671dbdd129"/>
    <xsd:element name="properties">
      <xsd:complexType>
        <xsd:sequence>
          <xsd:element name="documentManagement">
            <xsd:complexType>
              <xsd:all>
                <xsd:element ref="ns2:DocumentType" minOccurs="0"/>
                <xsd:element ref="ns2:ClientNumber" minOccurs="0"/>
                <xsd:element ref="ns2:EngagementNumber" minOccurs="0"/>
                <xsd:element ref="ns2:PracticeGroup_x002f_Department" minOccurs="0"/>
                <xsd:element ref="ns2:LOB" minOccurs="0"/>
                <xsd:element ref="ns2:Year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69833-0157-4c91-8cac-c7f32ca1ada6" elementFormDefault="qualified">
    <xsd:import namespace="http://schemas.microsoft.com/office/2006/documentManagement/types"/>
    <xsd:import namespace="http://schemas.microsoft.com/office/infopath/2007/PartnerControls"/>
    <xsd:element name="DocumentType" ma:index="8" nillable="true" ma:displayName="Document Type" ma:default="" ma:description="" ma:internalName="DocumentType">
      <xsd:simpleType>
        <xsd:restriction base="dms:Text"/>
      </xsd:simpleType>
    </xsd:element>
    <xsd:element name="ClientNumber" ma:index="9" nillable="true" ma:displayName="Client Number" ma:default="" ma:description="" ma:internalName="ClientNumber">
      <xsd:simpleType>
        <xsd:restriction base="dms:Text"/>
      </xsd:simpleType>
    </xsd:element>
    <xsd:element name="EngagementNumber" ma:index="10" nillable="true" ma:displayName="Engagement Number" ma:default="" ma:description="" ma:internalName="EngagementNumber">
      <xsd:simpleType>
        <xsd:restriction base="dms:Text"/>
      </xsd:simpleType>
    </xsd:element>
    <xsd:element name="PracticeGroup_x002f_Department" ma:index="11" nillable="true" ma:displayName="Practice Group/Department" ma:default="" ma:description="" ma:internalName="PracticeGroup_x002f_Department">
      <xsd:simpleType>
        <xsd:restriction base="dms:Text"/>
      </xsd:simpleType>
    </xsd:element>
    <xsd:element name="LOB" ma:index="12" nillable="true" ma:displayName="LOB" ma:default="" ma:description="" ma:internalName="LOB">
      <xsd:simpleType>
        <xsd:restriction base="dms:Text"/>
      </xsd:simpleType>
    </xsd:element>
    <xsd:element name="Year" ma:index="13" nillable="true" ma:displayName="Year" ma:default="" ma:description="" ma:internalName="Year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f50a9-a495-44c9-b9b3-11671dbdd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B xmlns="b2069833-0157-4c91-8cac-c7f32ca1ada6">Other</LOB>
    <PracticeGroup_x002f_Department xmlns="b2069833-0157-4c91-8cac-c7f32ca1ada6">LGPG</PracticeGroup_x002f_Department>
    <DocumentType xmlns="b2069833-0157-4c91-8cac-c7f32ca1ada6">Project Management</DocumentType>
    <Year xmlns="b2069833-0157-4c91-8cac-c7f32ca1ada6">2025</Year>
    <ClientNumber xmlns="b2069833-0157-4c91-8cac-c7f32ca1ada6">112928</ClientNumber>
    <EngagementNumber xmlns="b2069833-0157-4c91-8cac-c7f32ca1ada6">.40</EngagementNumber>
  </documentManagement>
</p:properties>
</file>

<file path=customXml/itemProps1.xml><?xml version="1.0" encoding="utf-8"?>
<ds:datastoreItem xmlns:ds="http://schemas.openxmlformats.org/officeDocument/2006/customXml" ds:itemID="{21EF6C3A-CB16-497D-A551-84AADE01D3A1}">
  <ds:schemaRefs>
    <ds:schemaRef ds:uri="9c5f50a9-a495-44c9-b9b3-11671dbdd129"/>
    <ds:schemaRef ds:uri="b2069833-0157-4c91-8cac-c7f32ca1ad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BE7D415-996F-4A1F-AAC6-8935CF2CD5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3AD0B9-5824-4394-BACD-EB661FE40E7D}">
  <ds:schemaRefs>
    <ds:schemaRef ds:uri="9c5f50a9-a495-44c9-b9b3-11671dbdd129"/>
    <ds:schemaRef ds:uri="b2069833-0157-4c91-8cac-c7f32ca1ad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</Words>
  <Application>Microsoft Office PowerPoint</Application>
  <PresentationFormat>Widescreen</PresentationFormat>
  <Paragraphs>137</Paragraphs>
  <Slides>22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Arial</vt:lpstr>
      <vt:lpstr>Calibri</vt:lpstr>
      <vt:lpstr>Ondo</vt:lpstr>
      <vt:lpstr>Tahoma</vt:lpstr>
      <vt:lpstr>Wingdings 2</vt:lpstr>
      <vt:lpstr>Basic Slide Layouts</vt:lpstr>
      <vt:lpstr>1_Basic Slide Layouts</vt:lpstr>
      <vt:lpstr>Acrobat Document</vt:lpstr>
      <vt:lpstr> Pitt County Environmental Scan October 7 - 9, 2025 </vt:lpstr>
      <vt:lpstr>What Is a Strategic Plan?</vt:lpstr>
      <vt:lpstr>Plan Development</vt:lpstr>
      <vt:lpstr>How do Strategic Plan elements fit together?</vt:lpstr>
      <vt:lpstr>What Sources Inform the Strategic Plan?</vt:lpstr>
      <vt:lpstr>Community Profile</vt:lpstr>
      <vt:lpstr>PowerPoint Presentation</vt:lpstr>
      <vt:lpstr>Demographics: Race and Ethnicity</vt:lpstr>
      <vt:lpstr>Demographics: 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County Government</vt:lpstr>
      <vt:lpstr>NC Local Government Responsibilities</vt:lpstr>
      <vt:lpstr>Organizational Structure</vt:lpstr>
      <vt:lpstr>Budget &amp; Revenues</vt:lpstr>
      <vt:lpstr>Community Input to Date</vt:lpstr>
      <vt:lpstr>What are some things that Pitt County does well?</vt:lpstr>
      <vt:lpstr>What are some things that Pitt County could do better?</vt:lpstr>
      <vt:lpstr>Select the top five things Pitt County should prioritize in its Strategic Plan.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Juniper Kim</dc:creator>
  <cp:lastModifiedBy>Juniper Kim</cp:lastModifiedBy>
  <cp:revision>4</cp:revision>
  <dcterms:created xsi:type="dcterms:W3CDTF">2025-09-18T15:48:48Z</dcterms:created>
  <dcterms:modified xsi:type="dcterms:W3CDTF">2025-11-20T13:12:59Z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0x01010019D3D2DD52AD1A4990697B5DE25893E6</vt:lpwstr>
  </property>
</Properties>
</file>